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5" r:id="rId2"/>
    <p:sldId id="256" r:id="rId3"/>
    <p:sldId id="292" r:id="rId4"/>
    <p:sldId id="293" r:id="rId5"/>
    <p:sldId id="294" r:id="rId6"/>
    <p:sldId id="295" r:id="rId7"/>
    <p:sldId id="296" r:id="rId8"/>
    <p:sldId id="297" r:id="rId9"/>
    <p:sldId id="299" r:id="rId10"/>
    <p:sldId id="300" r:id="rId11"/>
    <p:sldId id="301" r:id="rId12"/>
    <p:sldId id="302" r:id="rId13"/>
    <p:sldId id="303" r:id="rId14"/>
    <p:sldId id="298" r:id="rId15"/>
    <p:sldId id="304" r:id="rId16"/>
    <p:sldId id="305" r:id="rId17"/>
    <p:sldId id="306" r:id="rId18"/>
    <p:sldId id="307" r:id="rId19"/>
    <p:sldId id="308" r:id="rId20"/>
    <p:sldId id="309" r:id="rId21"/>
    <p:sldId id="311" r:id="rId22"/>
    <p:sldId id="310" r:id="rId23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BBC2"/>
    <a:srgbClr val="990033"/>
    <a:srgbClr val="CC66FF"/>
    <a:srgbClr val="FFFF99"/>
    <a:srgbClr val="00682F"/>
    <a:srgbClr val="CCFF99"/>
    <a:srgbClr val="99FF99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 snapToGrid="0">
      <p:cViewPr varScale="1">
        <p:scale>
          <a:sx n="66" d="100"/>
          <a:sy n="66" d="100"/>
        </p:scale>
        <p:origin x="-5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118" y="-8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58A5C49-AD02-4771-81AD-60D04B005A1F}" type="presOf" srcId="{623F57BD-35BB-494A-B69A-3797271A31EB}" destId="{E7D0AAC3-C3C3-482B-BC77-63C3331FA0C9}" srcOrd="1" destOrd="0" presId="urn:microsoft.com/office/officeart/2005/8/layout/venn2"/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2BF6A898-81FC-4AF8-823E-6ACF6854B719}" type="presOf" srcId="{BE2B1AA3-2CC7-4E5C-BFCB-9559C50A3599}" destId="{B8F436B6-071B-4488-A336-E4166AB578DA}" srcOrd="0" destOrd="0" presId="urn:microsoft.com/office/officeart/2005/8/layout/venn2"/>
    <dgm:cxn modelId="{9E8CB664-C44B-4548-BCCC-D084AC96133A}" type="presOf" srcId="{DCA7EDF5-CF42-4153-9360-D14AC629421D}" destId="{AAD7C982-245C-41F2-9A3E-EF5DCC6147F0}" srcOrd="0" destOrd="0" presId="urn:microsoft.com/office/officeart/2005/8/layout/venn2"/>
    <dgm:cxn modelId="{A6B223AA-736B-4D4F-AB3E-1D14AE84D4AC}" type="presOf" srcId="{623F57BD-35BB-494A-B69A-3797271A31EB}" destId="{207F7A64-01D9-4D39-8ADC-A4E69233A28F}" srcOrd="0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FD20A628-D580-44F7-8FD8-FD6C9E9A532C}" type="presOf" srcId="{DCA7EDF5-CF42-4153-9360-D14AC629421D}" destId="{BFA13D7B-C4DD-446C-BA30-389C871BC809}" srcOrd="1" destOrd="0" presId="urn:microsoft.com/office/officeart/2005/8/layout/venn2"/>
    <dgm:cxn modelId="{E58F095D-387B-4872-BADB-B3D8011D1B3C}" type="presParOf" srcId="{B8F436B6-071B-4488-A336-E4166AB578DA}" destId="{2BD885D9-6BA5-4AD2-BAEE-634B0B2366FC}" srcOrd="0" destOrd="0" presId="urn:microsoft.com/office/officeart/2005/8/layout/venn2"/>
    <dgm:cxn modelId="{793986BC-D7FA-412A-9F7C-042F43E65CBE}" type="presParOf" srcId="{2BD885D9-6BA5-4AD2-BAEE-634B0B2366FC}" destId="{207F7A64-01D9-4D39-8ADC-A4E69233A28F}" srcOrd="0" destOrd="0" presId="urn:microsoft.com/office/officeart/2005/8/layout/venn2"/>
    <dgm:cxn modelId="{6F5CE826-7232-415A-A304-940939D5A210}" type="presParOf" srcId="{2BD885D9-6BA5-4AD2-BAEE-634B0B2366FC}" destId="{E7D0AAC3-C3C3-482B-BC77-63C3331FA0C9}" srcOrd="1" destOrd="0" presId="urn:microsoft.com/office/officeart/2005/8/layout/venn2"/>
    <dgm:cxn modelId="{FD3428A0-2399-4852-B8EA-743F4829345B}" type="presParOf" srcId="{B8F436B6-071B-4488-A336-E4166AB578DA}" destId="{932B597C-3080-4785-812B-8B36A67F86A8}" srcOrd="1" destOrd="0" presId="urn:microsoft.com/office/officeart/2005/8/layout/venn2"/>
    <dgm:cxn modelId="{098C336E-3605-4789-9442-0825314C0B1E}" type="presParOf" srcId="{932B597C-3080-4785-812B-8B36A67F86A8}" destId="{AAD7C982-245C-41F2-9A3E-EF5DCC6147F0}" srcOrd="0" destOrd="0" presId="urn:microsoft.com/office/officeart/2005/8/layout/venn2"/>
    <dgm:cxn modelId="{61397898-73D4-40DD-BEDC-57118E853CF9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A7F74A87-3400-498F-AF75-4970B0A1F059}" type="presOf" srcId="{DCA7EDF5-CF42-4153-9360-D14AC629421D}" destId="{AAD7C982-245C-41F2-9A3E-EF5DCC6147F0}" srcOrd="0" destOrd="0" presId="urn:microsoft.com/office/officeart/2005/8/layout/venn2"/>
    <dgm:cxn modelId="{0CEBB5E3-2B96-4049-94A3-3AC48035F2E4}" type="presOf" srcId="{623F57BD-35BB-494A-B69A-3797271A31EB}" destId="{E7D0AAC3-C3C3-482B-BC77-63C3331FA0C9}" srcOrd="1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9AE2C7AE-57CF-4C30-81A0-07B7C654D5C7}" type="presOf" srcId="{623F57BD-35BB-494A-B69A-3797271A31EB}" destId="{207F7A64-01D9-4D39-8ADC-A4E69233A28F}" srcOrd="0" destOrd="0" presId="urn:microsoft.com/office/officeart/2005/8/layout/venn2"/>
    <dgm:cxn modelId="{1C39F2BC-2595-49A2-842F-1CB5B257FAB1}" type="presOf" srcId="{DCA7EDF5-CF42-4153-9360-D14AC629421D}" destId="{BFA13D7B-C4DD-446C-BA30-389C871BC809}" srcOrd="1" destOrd="0" presId="urn:microsoft.com/office/officeart/2005/8/layout/venn2"/>
    <dgm:cxn modelId="{A47175B6-2DCF-4CD9-B369-5C44C1A92CD8}" type="presOf" srcId="{BE2B1AA3-2CC7-4E5C-BFCB-9559C50A3599}" destId="{B8F436B6-071B-4488-A336-E4166AB578DA}" srcOrd="0" destOrd="0" presId="urn:microsoft.com/office/officeart/2005/8/layout/venn2"/>
    <dgm:cxn modelId="{F522740E-1035-4E6A-A9CE-29B4E6FE7CF0}" type="presParOf" srcId="{B8F436B6-071B-4488-A336-E4166AB578DA}" destId="{2BD885D9-6BA5-4AD2-BAEE-634B0B2366FC}" srcOrd="0" destOrd="0" presId="urn:microsoft.com/office/officeart/2005/8/layout/venn2"/>
    <dgm:cxn modelId="{75911AF9-476A-48BF-B9F2-592C69ECFC19}" type="presParOf" srcId="{2BD885D9-6BA5-4AD2-BAEE-634B0B2366FC}" destId="{207F7A64-01D9-4D39-8ADC-A4E69233A28F}" srcOrd="0" destOrd="0" presId="urn:microsoft.com/office/officeart/2005/8/layout/venn2"/>
    <dgm:cxn modelId="{A5EADEF0-49BE-4983-93D8-1381A0DE6279}" type="presParOf" srcId="{2BD885D9-6BA5-4AD2-BAEE-634B0B2366FC}" destId="{E7D0AAC3-C3C3-482B-BC77-63C3331FA0C9}" srcOrd="1" destOrd="0" presId="urn:microsoft.com/office/officeart/2005/8/layout/venn2"/>
    <dgm:cxn modelId="{B5A31C29-B299-4EB8-BDB1-4FE81D4E9277}" type="presParOf" srcId="{B8F436B6-071B-4488-A336-E4166AB578DA}" destId="{932B597C-3080-4785-812B-8B36A67F86A8}" srcOrd="1" destOrd="0" presId="urn:microsoft.com/office/officeart/2005/8/layout/venn2"/>
    <dgm:cxn modelId="{779A32A2-6C84-4CB7-A44E-53BB167A98D4}" type="presParOf" srcId="{932B597C-3080-4785-812B-8B36A67F86A8}" destId="{AAD7C982-245C-41F2-9A3E-EF5DCC6147F0}" srcOrd="0" destOrd="0" presId="urn:microsoft.com/office/officeart/2005/8/layout/venn2"/>
    <dgm:cxn modelId="{1009B1F8-71E1-4588-827B-FDA56EFDBB32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E6F2EB3E-302B-47C8-8614-011B4899057C}" type="presOf" srcId="{623F57BD-35BB-494A-B69A-3797271A31EB}" destId="{E7D0AAC3-C3C3-482B-BC77-63C3331FA0C9}" srcOrd="1" destOrd="0" presId="urn:microsoft.com/office/officeart/2005/8/layout/venn2"/>
    <dgm:cxn modelId="{E4D48FD4-6AF9-44DB-9FA7-744517F51E40}" type="presOf" srcId="{BE2B1AA3-2CC7-4E5C-BFCB-9559C50A3599}" destId="{B8F436B6-071B-4488-A336-E4166AB578DA}" srcOrd="0" destOrd="0" presId="urn:microsoft.com/office/officeart/2005/8/layout/venn2"/>
    <dgm:cxn modelId="{A0E1CA4B-8D47-4628-AC00-1E5927A0800B}" type="presOf" srcId="{DCA7EDF5-CF42-4153-9360-D14AC629421D}" destId="{AAD7C982-245C-41F2-9A3E-EF5DCC6147F0}" srcOrd="0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E0EDFB64-BFDE-41B8-9D55-506479D2DF28}" type="presOf" srcId="{623F57BD-35BB-494A-B69A-3797271A31EB}" destId="{207F7A64-01D9-4D39-8ADC-A4E69233A28F}" srcOrd="0" destOrd="0" presId="urn:microsoft.com/office/officeart/2005/8/layout/venn2"/>
    <dgm:cxn modelId="{1DD792B0-AC94-4A0A-803B-7E8F6FE817FA}" type="presOf" srcId="{DCA7EDF5-CF42-4153-9360-D14AC629421D}" destId="{BFA13D7B-C4DD-446C-BA30-389C871BC809}" srcOrd="1" destOrd="0" presId="urn:microsoft.com/office/officeart/2005/8/layout/venn2"/>
    <dgm:cxn modelId="{26EE6155-2CFA-4EDB-8850-AAE5EE8D1E32}" type="presParOf" srcId="{B8F436B6-071B-4488-A336-E4166AB578DA}" destId="{2BD885D9-6BA5-4AD2-BAEE-634B0B2366FC}" srcOrd="0" destOrd="0" presId="urn:microsoft.com/office/officeart/2005/8/layout/venn2"/>
    <dgm:cxn modelId="{84BF623A-D904-475C-B031-2B8C0DED9706}" type="presParOf" srcId="{2BD885D9-6BA5-4AD2-BAEE-634B0B2366FC}" destId="{207F7A64-01D9-4D39-8ADC-A4E69233A28F}" srcOrd="0" destOrd="0" presId="urn:microsoft.com/office/officeart/2005/8/layout/venn2"/>
    <dgm:cxn modelId="{CC89AD27-027C-4879-9A32-B80214FBFA30}" type="presParOf" srcId="{2BD885D9-6BA5-4AD2-BAEE-634B0B2366FC}" destId="{E7D0AAC3-C3C3-482B-BC77-63C3331FA0C9}" srcOrd="1" destOrd="0" presId="urn:microsoft.com/office/officeart/2005/8/layout/venn2"/>
    <dgm:cxn modelId="{E620EF9C-E3A6-4D4A-AD02-BEF71B5A6F78}" type="presParOf" srcId="{B8F436B6-071B-4488-A336-E4166AB578DA}" destId="{932B597C-3080-4785-812B-8B36A67F86A8}" srcOrd="1" destOrd="0" presId="urn:microsoft.com/office/officeart/2005/8/layout/venn2"/>
    <dgm:cxn modelId="{A5136783-6BFB-4179-9A89-3634E46C4050}" type="presParOf" srcId="{932B597C-3080-4785-812B-8B36A67F86A8}" destId="{AAD7C982-245C-41F2-9A3E-EF5DCC6147F0}" srcOrd="0" destOrd="0" presId="urn:microsoft.com/office/officeart/2005/8/layout/venn2"/>
    <dgm:cxn modelId="{CEEC762A-D492-400E-835F-F499DE8401B5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4D6DDA6F-FFF7-4F91-9A47-B99AB3607748}" type="presOf" srcId="{DCA7EDF5-CF42-4153-9360-D14AC629421D}" destId="{BFA13D7B-C4DD-446C-BA30-389C871BC809}" srcOrd="1" destOrd="0" presId="urn:microsoft.com/office/officeart/2005/8/layout/venn2"/>
    <dgm:cxn modelId="{440725B8-B777-4E5B-9392-039D422539B4}" type="presOf" srcId="{DCA7EDF5-CF42-4153-9360-D14AC629421D}" destId="{AAD7C982-245C-41F2-9A3E-EF5DCC6147F0}" srcOrd="0" destOrd="0" presId="urn:microsoft.com/office/officeart/2005/8/layout/venn2"/>
    <dgm:cxn modelId="{76C2BEBC-C45D-40C6-8A96-FAED3EAED3A0}" type="presOf" srcId="{623F57BD-35BB-494A-B69A-3797271A31EB}" destId="{E7D0AAC3-C3C3-482B-BC77-63C3331FA0C9}" srcOrd="1" destOrd="0" presId="urn:microsoft.com/office/officeart/2005/8/layout/venn2"/>
    <dgm:cxn modelId="{67DEA745-F569-458A-9B5C-0BEACF7BF03B}" type="presOf" srcId="{BE2B1AA3-2CC7-4E5C-BFCB-9559C50A3599}" destId="{B8F436B6-071B-4488-A336-E4166AB578DA}" srcOrd="0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1CC4192C-0FEC-499E-95D0-5127FFBDEFF6}" type="presOf" srcId="{623F57BD-35BB-494A-B69A-3797271A31EB}" destId="{207F7A64-01D9-4D39-8ADC-A4E69233A28F}" srcOrd="0" destOrd="0" presId="urn:microsoft.com/office/officeart/2005/8/layout/venn2"/>
    <dgm:cxn modelId="{49A12E0D-C5A5-48C4-A7AF-5C32B3404290}" type="presParOf" srcId="{B8F436B6-071B-4488-A336-E4166AB578DA}" destId="{2BD885D9-6BA5-4AD2-BAEE-634B0B2366FC}" srcOrd="0" destOrd="0" presId="urn:microsoft.com/office/officeart/2005/8/layout/venn2"/>
    <dgm:cxn modelId="{E4395892-F5CA-4C2D-AAA6-38890D12F027}" type="presParOf" srcId="{2BD885D9-6BA5-4AD2-BAEE-634B0B2366FC}" destId="{207F7A64-01D9-4D39-8ADC-A4E69233A28F}" srcOrd="0" destOrd="0" presId="urn:microsoft.com/office/officeart/2005/8/layout/venn2"/>
    <dgm:cxn modelId="{12900F7B-2BA1-44D2-8B21-AA9D1C74758C}" type="presParOf" srcId="{2BD885D9-6BA5-4AD2-BAEE-634B0B2366FC}" destId="{E7D0AAC3-C3C3-482B-BC77-63C3331FA0C9}" srcOrd="1" destOrd="0" presId="urn:microsoft.com/office/officeart/2005/8/layout/venn2"/>
    <dgm:cxn modelId="{FCD09C58-91BF-4C89-8604-5B17144ACCBA}" type="presParOf" srcId="{B8F436B6-071B-4488-A336-E4166AB578DA}" destId="{932B597C-3080-4785-812B-8B36A67F86A8}" srcOrd="1" destOrd="0" presId="urn:microsoft.com/office/officeart/2005/8/layout/venn2"/>
    <dgm:cxn modelId="{33B26E06-1FE0-42CB-8CC5-E83E6BE5D43A}" type="presParOf" srcId="{932B597C-3080-4785-812B-8B36A67F86A8}" destId="{AAD7C982-245C-41F2-9A3E-EF5DCC6147F0}" srcOrd="0" destOrd="0" presId="urn:microsoft.com/office/officeart/2005/8/layout/venn2"/>
    <dgm:cxn modelId="{4CE656D9-92A8-42C9-AB50-03B42371089C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F61D2503-7B6C-4BF1-9ED9-090D74582130}" type="presOf" srcId="{DCA7EDF5-CF42-4153-9360-D14AC629421D}" destId="{BFA13D7B-C4DD-446C-BA30-389C871BC809}" srcOrd="1" destOrd="0" presId="urn:microsoft.com/office/officeart/2005/8/layout/venn2"/>
    <dgm:cxn modelId="{5FBC593F-8256-4E2B-842A-7D044993F4AC}" type="presOf" srcId="{623F57BD-35BB-494A-B69A-3797271A31EB}" destId="{207F7A64-01D9-4D39-8ADC-A4E69233A28F}" srcOrd="0" destOrd="0" presId="urn:microsoft.com/office/officeart/2005/8/layout/venn2"/>
    <dgm:cxn modelId="{E312E011-C836-4D12-A8F5-4A1BA81FAC62}" type="presOf" srcId="{623F57BD-35BB-494A-B69A-3797271A31EB}" destId="{E7D0AAC3-C3C3-482B-BC77-63C3331FA0C9}" srcOrd="1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7DCDC590-C43B-4E71-9B5C-9086A73CBDCF}" type="presOf" srcId="{BE2B1AA3-2CC7-4E5C-BFCB-9559C50A3599}" destId="{B8F436B6-071B-4488-A336-E4166AB578DA}" srcOrd="0" destOrd="0" presId="urn:microsoft.com/office/officeart/2005/8/layout/venn2"/>
    <dgm:cxn modelId="{85F2192B-0A4E-44EE-8090-3A464CDF692C}" type="presOf" srcId="{DCA7EDF5-CF42-4153-9360-D14AC629421D}" destId="{AAD7C982-245C-41F2-9A3E-EF5DCC6147F0}" srcOrd="0" destOrd="0" presId="urn:microsoft.com/office/officeart/2005/8/layout/venn2"/>
    <dgm:cxn modelId="{ECC1AC5F-4BDB-4DC9-A340-3BFDDDCD9559}" type="presParOf" srcId="{B8F436B6-071B-4488-A336-E4166AB578DA}" destId="{2BD885D9-6BA5-4AD2-BAEE-634B0B2366FC}" srcOrd="0" destOrd="0" presId="urn:microsoft.com/office/officeart/2005/8/layout/venn2"/>
    <dgm:cxn modelId="{413DE351-FAEE-4025-9F59-5D237CC9F279}" type="presParOf" srcId="{2BD885D9-6BA5-4AD2-BAEE-634B0B2366FC}" destId="{207F7A64-01D9-4D39-8ADC-A4E69233A28F}" srcOrd="0" destOrd="0" presId="urn:microsoft.com/office/officeart/2005/8/layout/venn2"/>
    <dgm:cxn modelId="{C97B3E4E-610F-47BC-AE4F-1F70847BCDA7}" type="presParOf" srcId="{2BD885D9-6BA5-4AD2-BAEE-634B0B2366FC}" destId="{E7D0AAC3-C3C3-482B-BC77-63C3331FA0C9}" srcOrd="1" destOrd="0" presId="urn:microsoft.com/office/officeart/2005/8/layout/venn2"/>
    <dgm:cxn modelId="{065472B9-16F0-45AF-9DED-F6E95D96DF6B}" type="presParOf" srcId="{B8F436B6-071B-4488-A336-E4166AB578DA}" destId="{932B597C-3080-4785-812B-8B36A67F86A8}" srcOrd="1" destOrd="0" presId="urn:microsoft.com/office/officeart/2005/8/layout/venn2"/>
    <dgm:cxn modelId="{9E55CFE6-AFF8-4030-B258-8D09F0C30CA1}" type="presParOf" srcId="{932B597C-3080-4785-812B-8B36A67F86A8}" destId="{AAD7C982-245C-41F2-9A3E-EF5DCC6147F0}" srcOrd="0" destOrd="0" presId="urn:microsoft.com/office/officeart/2005/8/layout/venn2"/>
    <dgm:cxn modelId="{121FDEFF-8148-434B-B90E-263F9CD24C1D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07E6484-BD2D-421F-95AE-7D7703E67B37}" type="presOf" srcId="{BE2B1AA3-2CC7-4E5C-BFCB-9559C50A3599}" destId="{B8F436B6-071B-4488-A336-E4166AB578DA}" srcOrd="0" destOrd="0" presId="urn:microsoft.com/office/officeart/2005/8/layout/venn2"/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8D8D3130-C735-427A-8ABF-C027828E5CC2}" type="presOf" srcId="{623F57BD-35BB-494A-B69A-3797271A31EB}" destId="{E7D0AAC3-C3C3-482B-BC77-63C3331FA0C9}" srcOrd="1" destOrd="0" presId="urn:microsoft.com/office/officeart/2005/8/layout/venn2"/>
    <dgm:cxn modelId="{4153D7C0-DEC1-4259-AEB8-DAD7921F7609}" type="presOf" srcId="{623F57BD-35BB-494A-B69A-3797271A31EB}" destId="{207F7A64-01D9-4D39-8ADC-A4E69233A28F}" srcOrd="0" destOrd="0" presId="urn:microsoft.com/office/officeart/2005/8/layout/venn2"/>
    <dgm:cxn modelId="{E50E12F4-8EAC-41CF-8F7A-6D93C1B1E20B}" type="presOf" srcId="{DCA7EDF5-CF42-4153-9360-D14AC629421D}" destId="{AAD7C982-245C-41F2-9A3E-EF5DCC6147F0}" srcOrd="0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7E099392-9C49-4D98-B3C0-25943AD77048}" type="presOf" srcId="{DCA7EDF5-CF42-4153-9360-D14AC629421D}" destId="{BFA13D7B-C4DD-446C-BA30-389C871BC809}" srcOrd="1" destOrd="0" presId="urn:microsoft.com/office/officeart/2005/8/layout/venn2"/>
    <dgm:cxn modelId="{34BDA1EE-7B82-4EAB-AF3D-0D9EE749F04C}" type="presParOf" srcId="{B8F436B6-071B-4488-A336-E4166AB578DA}" destId="{2BD885D9-6BA5-4AD2-BAEE-634B0B2366FC}" srcOrd="0" destOrd="0" presId="urn:microsoft.com/office/officeart/2005/8/layout/venn2"/>
    <dgm:cxn modelId="{919A87E5-DEAC-48F4-A2F4-ECA72A3D2B4B}" type="presParOf" srcId="{2BD885D9-6BA5-4AD2-BAEE-634B0B2366FC}" destId="{207F7A64-01D9-4D39-8ADC-A4E69233A28F}" srcOrd="0" destOrd="0" presId="urn:microsoft.com/office/officeart/2005/8/layout/venn2"/>
    <dgm:cxn modelId="{8616BEA7-CDCA-4859-96F9-6A7739C46D2D}" type="presParOf" srcId="{2BD885D9-6BA5-4AD2-BAEE-634B0B2366FC}" destId="{E7D0AAC3-C3C3-482B-BC77-63C3331FA0C9}" srcOrd="1" destOrd="0" presId="urn:microsoft.com/office/officeart/2005/8/layout/venn2"/>
    <dgm:cxn modelId="{A3980282-B4F2-4B61-8DF1-BF02080254E1}" type="presParOf" srcId="{B8F436B6-071B-4488-A336-E4166AB578DA}" destId="{932B597C-3080-4785-812B-8B36A67F86A8}" srcOrd="1" destOrd="0" presId="urn:microsoft.com/office/officeart/2005/8/layout/venn2"/>
    <dgm:cxn modelId="{01C91C49-F03D-494F-B0E1-CCF07E78941E}" type="presParOf" srcId="{932B597C-3080-4785-812B-8B36A67F86A8}" destId="{AAD7C982-245C-41F2-9A3E-EF5DCC6147F0}" srcOrd="0" destOrd="0" presId="urn:microsoft.com/office/officeart/2005/8/layout/venn2"/>
    <dgm:cxn modelId="{26D9C2D3-1FE3-4442-B6FA-265CC157F835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4586F8F-DE49-459B-8E7D-ED6D57006B28}" type="presOf" srcId="{623F57BD-35BB-494A-B69A-3797271A31EB}" destId="{E7D0AAC3-C3C3-482B-BC77-63C3331FA0C9}" srcOrd="1" destOrd="0" presId="urn:microsoft.com/office/officeart/2005/8/layout/venn2"/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A32A8CD0-A84A-4354-9829-7B92DCEBD3D6}" type="presOf" srcId="{DCA7EDF5-CF42-4153-9360-D14AC629421D}" destId="{AAD7C982-245C-41F2-9A3E-EF5DCC6147F0}" srcOrd="0" destOrd="0" presId="urn:microsoft.com/office/officeart/2005/8/layout/venn2"/>
    <dgm:cxn modelId="{963AE85F-5CC6-4131-B7E1-6C215B7288DA}" type="presOf" srcId="{BE2B1AA3-2CC7-4E5C-BFCB-9559C50A3599}" destId="{B8F436B6-071B-4488-A336-E4166AB578DA}" srcOrd="0" destOrd="0" presId="urn:microsoft.com/office/officeart/2005/8/layout/venn2"/>
    <dgm:cxn modelId="{BAC2D7E3-7EEC-44DA-8A52-2E1A27B428FE}" type="presOf" srcId="{623F57BD-35BB-494A-B69A-3797271A31EB}" destId="{207F7A64-01D9-4D39-8ADC-A4E69233A28F}" srcOrd="0" destOrd="0" presId="urn:microsoft.com/office/officeart/2005/8/layout/venn2"/>
    <dgm:cxn modelId="{4B84345D-6D48-4E5D-AA83-43C7648571DF}" type="presOf" srcId="{DCA7EDF5-CF42-4153-9360-D14AC629421D}" destId="{BFA13D7B-C4DD-446C-BA30-389C871BC809}" srcOrd="1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24FE9D4F-229C-4E2C-A9A3-9796C9BA7B3E}" type="presParOf" srcId="{B8F436B6-071B-4488-A336-E4166AB578DA}" destId="{2BD885D9-6BA5-4AD2-BAEE-634B0B2366FC}" srcOrd="0" destOrd="0" presId="urn:microsoft.com/office/officeart/2005/8/layout/venn2"/>
    <dgm:cxn modelId="{F13D6DDF-2881-4142-A802-83265CFEF940}" type="presParOf" srcId="{2BD885D9-6BA5-4AD2-BAEE-634B0B2366FC}" destId="{207F7A64-01D9-4D39-8ADC-A4E69233A28F}" srcOrd="0" destOrd="0" presId="urn:microsoft.com/office/officeart/2005/8/layout/venn2"/>
    <dgm:cxn modelId="{8FC78CCB-FABB-45A8-ACC8-9324A6CFAD11}" type="presParOf" srcId="{2BD885D9-6BA5-4AD2-BAEE-634B0B2366FC}" destId="{E7D0AAC3-C3C3-482B-BC77-63C3331FA0C9}" srcOrd="1" destOrd="0" presId="urn:microsoft.com/office/officeart/2005/8/layout/venn2"/>
    <dgm:cxn modelId="{92DB7DCF-8D48-42F0-AF5F-CA4426181170}" type="presParOf" srcId="{B8F436B6-071B-4488-A336-E4166AB578DA}" destId="{932B597C-3080-4785-812B-8B36A67F86A8}" srcOrd="1" destOrd="0" presId="urn:microsoft.com/office/officeart/2005/8/layout/venn2"/>
    <dgm:cxn modelId="{CC168672-FAEC-4B5A-84D4-60077B024476}" type="presParOf" srcId="{932B597C-3080-4785-812B-8B36A67F86A8}" destId="{AAD7C982-245C-41F2-9A3E-EF5DCC6147F0}" srcOrd="0" destOrd="0" presId="urn:microsoft.com/office/officeart/2005/8/layout/venn2"/>
    <dgm:cxn modelId="{E6409206-5407-47C9-B446-DCD2AEEDA6B5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E6BC27F3-AD86-415D-AA18-DB22DA7F465E}" type="presOf" srcId="{DCA7EDF5-CF42-4153-9360-D14AC629421D}" destId="{AAD7C982-245C-41F2-9A3E-EF5DCC6147F0}" srcOrd="0" destOrd="0" presId="urn:microsoft.com/office/officeart/2005/8/layout/venn2"/>
    <dgm:cxn modelId="{5555EAE1-AE6B-4FFC-9918-F8C2711E65E4}" type="presOf" srcId="{623F57BD-35BB-494A-B69A-3797271A31EB}" destId="{207F7A64-01D9-4D39-8ADC-A4E69233A28F}" srcOrd="0" destOrd="0" presId="urn:microsoft.com/office/officeart/2005/8/layout/venn2"/>
    <dgm:cxn modelId="{A79BEB8C-8832-4F4D-8824-6ECFEBD2DB53}" type="presOf" srcId="{DCA7EDF5-CF42-4153-9360-D14AC629421D}" destId="{BFA13D7B-C4DD-446C-BA30-389C871BC809}" srcOrd="1" destOrd="0" presId="urn:microsoft.com/office/officeart/2005/8/layout/venn2"/>
    <dgm:cxn modelId="{80C7E3F8-3D0E-4FC9-B81F-3C3F7FF6769F}" type="presOf" srcId="{BE2B1AA3-2CC7-4E5C-BFCB-9559C50A3599}" destId="{B8F436B6-071B-4488-A336-E4166AB578DA}" srcOrd="0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D929FDA3-54CF-46E6-A0DE-2CDBBA827EFB}" type="presOf" srcId="{623F57BD-35BB-494A-B69A-3797271A31EB}" destId="{E7D0AAC3-C3C3-482B-BC77-63C3331FA0C9}" srcOrd="1" destOrd="0" presId="urn:microsoft.com/office/officeart/2005/8/layout/venn2"/>
    <dgm:cxn modelId="{BDA78591-C51A-490C-8EC6-25DB099D434B}" type="presParOf" srcId="{B8F436B6-071B-4488-A336-E4166AB578DA}" destId="{2BD885D9-6BA5-4AD2-BAEE-634B0B2366FC}" srcOrd="0" destOrd="0" presId="urn:microsoft.com/office/officeart/2005/8/layout/venn2"/>
    <dgm:cxn modelId="{44173FAB-CF26-4EFC-A296-516345C4C32D}" type="presParOf" srcId="{2BD885D9-6BA5-4AD2-BAEE-634B0B2366FC}" destId="{207F7A64-01D9-4D39-8ADC-A4E69233A28F}" srcOrd="0" destOrd="0" presId="urn:microsoft.com/office/officeart/2005/8/layout/venn2"/>
    <dgm:cxn modelId="{BF56DE84-AF7A-44EF-8ED7-962CB57A8414}" type="presParOf" srcId="{2BD885D9-6BA5-4AD2-BAEE-634B0B2366FC}" destId="{E7D0AAC3-C3C3-482B-BC77-63C3331FA0C9}" srcOrd="1" destOrd="0" presId="urn:microsoft.com/office/officeart/2005/8/layout/venn2"/>
    <dgm:cxn modelId="{C3541A7F-4ED9-4A35-AF65-38917EB55A74}" type="presParOf" srcId="{B8F436B6-071B-4488-A336-E4166AB578DA}" destId="{932B597C-3080-4785-812B-8B36A67F86A8}" srcOrd="1" destOrd="0" presId="urn:microsoft.com/office/officeart/2005/8/layout/venn2"/>
    <dgm:cxn modelId="{52461771-2436-4406-97E1-589660D0CD93}" type="presParOf" srcId="{932B597C-3080-4785-812B-8B36A67F86A8}" destId="{AAD7C982-245C-41F2-9A3E-EF5DCC6147F0}" srcOrd="0" destOrd="0" presId="urn:microsoft.com/office/officeart/2005/8/layout/venn2"/>
    <dgm:cxn modelId="{0AC269EF-D77B-432A-BF32-95EF4A7FF03C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2B1AA3-2CC7-4E5C-BFCB-9559C50A3599}" type="doc">
      <dgm:prSet loTypeId="urn:microsoft.com/office/officeart/2005/8/layout/venn2" loCatId="relationship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fr-FR"/>
        </a:p>
      </dgm:t>
    </dgm:pt>
    <dgm:pt modelId="{623F57BD-35BB-494A-B69A-3797271A31EB}">
      <dgm:prSet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endParaRPr lang="fr-FR" sz="1800" dirty="0" smtClean="0"/>
        </a:p>
        <a:p>
          <a:pPr rtl="0"/>
          <a:endParaRPr lang="fr-FR" sz="1800" dirty="0" smtClean="0"/>
        </a:p>
        <a:p>
          <a:pPr rtl="0"/>
          <a:r>
            <a:rPr lang="fr-FR" sz="2000" dirty="0" smtClean="0">
              <a:solidFill>
                <a:schemeClr val="accent6">
                  <a:lumMod val="75000"/>
                </a:schemeClr>
              </a:solidFill>
            </a:rPr>
            <a:t>Détection et actionnement pour la bio – analyse</a:t>
          </a:r>
          <a:endParaRPr lang="fr-FR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DF44A82-91F5-462D-9B02-9F0E2BB0F31E}" type="parTrans" cxnId="{EB037A18-2F9D-4656-B84C-D76D9683871A}">
      <dgm:prSet/>
      <dgm:spPr/>
      <dgm:t>
        <a:bodyPr/>
        <a:lstStyle/>
        <a:p>
          <a:endParaRPr lang="fr-FR"/>
        </a:p>
      </dgm:t>
    </dgm:pt>
    <dgm:pt modelId="{FEBDE100-0C23-4AA9-8B7C-72FAB3F52DD9}" type="sibTrans" cxnId="{EB037A18-2F9D-4656-B84C-D76D9683871A}">
      <dgm:prSet/>
      <dgm:spPr/>
      <dgm:t>
        <a:bodyPr/>
        <a:lstStyle/>
        <a:p>
          <a:endParaRPr lang="fr-FR"/>
        </a:p>
      </dgm:t>
    </dgm:pt>
    <dgm:pt modelId="{DCA7EDF5-CF42-4153-9360-D14AC629421D}">
      <dgm:prSet custT="1"/>
      <dgm:spPr>
        <a:solidFill>
          <a:srgbClr val="CC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pPr rtl="0"/>
          <a:r>
            <a:rPr lang="fr-FR" sz="1800" dirty="0" smtClean="0">
              <a:solidFill>
                <a:schemeClr val="accent6">
                  <a:lumMod val="75000"/>
                </a:schemeClr>
              </a:solidFill>
            </a:rPr>
            <a:t>Nano composants pour la détection ultra-sensible</a:t>
          </a:r>
          <a:endParaRPr lang="fr-FR" sz="1800" dirty="0">
            <a:solidFill>
              <a:schemeClr val="accent6">
                <a:lumMod val="75000"/>
              </a:schemeClr>
            </a:solidFill>
          </a:endParaRPr>
        </a:p>
      </dgm:t>
    </dgm:pt>
    <dgm:pt modelId="{F69EF8C8-7B7B-44E3-858A-4FCA4F44C5F0}" type="parTrans" cxnId="{6F7D66EA-630D-44EC-A7BA-C1267BCA5B1E}">
      <dgm:prSet/>
      <dgm:spPr/>
      <dgm:t>
        <a:bodyPr/>
        <a:lstStyle/>
        <a:p>
          <a:endParaRPr lang="fr-FR"/>
        </a:p>
      </dgm:t>
    </dgm:pt>
    <dgm:pt modelId="{9B80A496-5AFA-4482-93EC-55CD4A3A8D5F}" type="sibTrans" cxnId="{6F7D66EA-630D-44EC-A7BA-C1267BCA5B1E}">
      <dgm:prSet/>
      <dgm:spPr/>
      <dgm:t>
        <a:bodyPr/>
        <a:lstStyle/>
        <a:p>
          <a:endParaRPr lang="fr-FR"/>
        </a:p>
      </dgm:t>
    </dgm:pt>
    <dgm:pt modelId="{B8F436B6-071B-4488-A336-E4166AB578DA}" type="pres">
      <dgm:prSet presAssocID="{BE2B1AA3-2CC7-4E5C-BFCB-9559C50A359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D885D9-6BA5-4AD2-BAEE-634B0B2366FC}" type="pres">
      <dgm:prSet presAssocID="{BE2B1AA3-2CC7-4E5C-BFCB-9559C50A3599}" presName="comp1" presStyleCnt="0"/>
      <dgm:spPr/>
    </dgm:pt>
    <dgm:pt modelId="{207F7A64-01D9-4D39-8ADC-A4E69233A28F}" type="pres">
      <dgm:prSet presAssocID="{BE2B1AA3-2CC7-4E5C-BFCB-9559C50A3599}" presName="circle1" presStyleLbl="node1" presStyleIdx="0" presStyleCnt="2" custScaleX="105385" custLinFactNeighborY="385"/>
      <dgm:spPr/>
      <dgm:t>
        <a:bodyPr/>
        <a:lstStyle/>
        <a:p>
          <a:endParaRPr lang="fr-FR"/>
        </a:p>
      </dgm:t>
    </dgm:pt>
    <dgm:pt modelId="{E7D0AAC3-C3C3-482B-BC77-63C3331FA0C9}" type="pres">
      <dgm:prSet presAssocID="{BE2B1AA3-2CC7-4E5C-BFCB-9559C50A3599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2B597C-3080-4785-812B-8B36A67F86A8}" type="pres">
      <dgm:prSet presAssocID="{BE2B1AA3-2CC7-4E5C-BFCB-9559C50A3599}" presName="comp2" presStyleCnt="0"/>
      <dgm:spPr/>
    </dgm:pt>
    <dgm:pt modelId="{AAD7C982-245C-41F2-9A3E-EF5DCC6147F0}" type="pres">
      <dgm:prSet presAssocID="{BE2B1AA3-2CC7-4E5C-BFCB-9559C50A3599}" presName="circle2" presStyleLbl="node1" presStyleIdx="1" presStyleCnt="2" custScaleX="92308" custScaleY="77448" custLinFactNeighborY="17955"/>
      <dgm:spPr/>
      <dgm:t>
        <a:bodyPr/>
        <a:lstStyle/>
        <a:p>
          <a:endParaRPr lang="fr-FR"/>
        </a:p>
      </dgm:t>
    </dgm:pt>
    <dgm:pt modelId="{BFA13D7B-C4DD-446C-BA30-389C871BC809}" type="pres">
      <dgm:prSet presAssocID="{BE2B1AA3-2CC7-4E5C-BFCB-9559C50A3599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A4BA5EB-145D-4CBB-A7C6-A2B8506CC123}" type="presOf" srcId="{DCA7EDF5-CF42-4153-9360-D14AC629421D}" destId="{AAD7C982-245C-41F2-9A3E-EF5DCC6147F0}" srcOrd="0" destOrd="0" presId="urn:microsoft.com/office/officeart/2005/8/layout/venn2"/>
    <dgm:cxn modelId="{EB037A18-2F9D-4656-B84C-D76D9683871A}" srcId="{BE2B1AA3-2CC7-4E5C-BFCB-9559C50A3599}" destId="{623F57BD-35BB-494A-B69A-3797271A31EB}" srcOrd="0" destOrd="0" parTransId="{9DF44A82-91F5-462D-9B02-9F0E2BB0F31E}" sibTransId="{FEBDE100-0C23-4AA9-8B7C-72FAB3F52DD9}"/>
    <dgm:cxn modelId="{644A116B-0E73-44DA-BB16-7C7D31C823D3}" type="presOf" srcId="{DCA7EDF5-CF42-4153-9360-D14AC629421D}" destId="{BFA13D7B-C4DD-446C-BA30-389C871BC809}" srcOrd="1" destOrd="0" presId="urn:microsoft.com/office/officeart/2005/8/layout/venn2"/>
    <dgm:cxn modelId="{9452AD42-041B-40DA-8BC8-F7ACE7DC7CE3}" type="presOf" srcId="{BE2B1AA3-2CC7-4E5C-BFCB-9559C50A3599}" destId="{B8F436B6-071B-4488-A336-E4166AB578DA}" srcOrd="0" destOrd="0" presId="urn:microsoft.com/office/officeart/2005/8/layout/venn2"/>
    <dgm:cxn modelId="{9E024AC8-AF36-45B0-ABDC-6E51263108F9}" type="presOf" srcId="{623F57BD-35BB-494A-B69A-3797271A31EB}" destId="{E7D0AAC3-C3C3-482B-BC77-63C3331FA0C9}" srcOrd="1" destOrd="0" presId="urn:microsoft.com/office/officeart/2005/8/layout/venn2"/>
    <dgm:cxn modelId="{6F7D66EA-630D-44EC-A7BA-C1267BCA5B1E}" srcId="{BE2B1AA3-2CC7-4E5C-BFCB-9559C50A3599}" destId="{DCA7EDF5-CF42-4153-9360-D14AC629421D}" srcOrd="1" destOrd="0" parTransId="{F69EF8C8-7B7B-44E3-858A-4FCA4F44C5F0}" sibTransId="{9B80A496-5AFA-4482-93EC-55CD4A3A8D5F}"/>
    <dgm:cxn modelId="{68CE65FF-1C55-4290-AF9E-E18B6DAFA735}" type="presOf" srcId="{623F57BD-35BB-494A-B69A-3797271A31EB}" destId="{207F7A64-01D9-4D39-8ADC-A4E69233A28F}" srcOrd="0" destOrd="0" presId="urn:microsoft.com/office/officeart/2005/8/layout/venn2"/>
    <dgm:cxn modelId="{C2877A74-25E8-4861-AC5E-02CAA67F9166}" type="presParOf" srcId="{B8F436B6-071B-4488-A336-E4166AB578DA}" destId="{2BD885D9-6BA5-4AD2-BAEE-634B0B2366FC}" srcOrd="0" destOrd="0" presId="urn:microsoft.com/office/officeart/2005/8/layout/venn2"/>
    <dgm:cxn modelId="{7817EADC-8EEB-463F-873E-37719E12A42E}" type="presParOf" srcId="{2BD885D9-6BA5-4AD2-BAEE-634B0B2366FC}" destId="{207F7A64-01D9-4D39-8ADC-A4E69233A28F}" srcOrd="0" destOrd="0" presId="urn:microsoft.com/office/officeart/2005/8/layout/venn2"/>
    <dgm:cxn modelId="{2804112A-9AE4-4042-9F23-AB22688B5019}" type="presParOf" srcId="{2BD885D9-6BA5-4AD2-BAEE-634B0B2366FC}" destId="{E7D0AAC3-C3C3-482B-BC77-63C3331FA0C9}" srcOrd="1" destOrd="0" presId="urn:microsoft.com/office/officeart/2005/8/layout/venn2"/>
    <dgm:cxn modelId="{73132EE6-BF18-4A05-BE58-78E141141562}" type="presParOf" srcId="{B8F436B6-071B-4488-A336-E4166AB578DA}" destId="{932B597C-3080-4785-812B-8B36A67F86A8}" srcOrd="1" destOrd="0" presId="urn:microsoft.com/office/officeart/2005/8/layout/venn2"/>
    <dgm:cxn modelId="{400CAF62-190B-457B-B4B7-DCD9E12C23D5}" type="presParOf" srcId="{932B597C-3080-4785-812B-8B36A67F86A8}" destId="{AAD7C982-245C-41F2-9A3E-EF5DCC6147F0}" srcOrd="0" destOrd="0" presId="urn:microsoft.com/office/officeart/2005/8/layout/venn2"/>
    <dgm:cxn modelId="{2B4BAAC6-24CA-4A38-88ED-1C6DA36703F4}" type="presParOf" srcId="{932B597C-3080-4785-812B-8B36A67F86A8}" destId="{BFA13D7B-C4DD-446C-BA30-389C871BC809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56E65DE-AF47-4E7E-863A-75236A9178D6}" type="datetimeFigureOut">
              <a:rPr lang="fr-FR"/>
              <a:pPr>
                <a:defRPr/>
              </a:pPr>
              <a:t>21/04/2009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FBEF4A9-6752-42F1-9457-58C1E3434B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fld id="{D47CB47B-9F73-4A6A-A6AC-55496E93FB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3651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0"/>
            <a:ext cx="3651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1DA1B-668E-4CA3-9235-4640775A2D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1493D-D369-4847-A849-0155C41B35E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1169-3191-4769-B007-02292D81B6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1E12D-212B-4829-9B7B-3B495AE1FC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ECF13-C715-4D3F-BCD9-7D233D9635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2014D-2B65-4655-9D7E-1277D5AEA3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 userDrawn="1"/>
        </p:nvSpPr>
        <p:spPr>
          <a:xfrm>
            <a:off x="163513" y="5988050"/>
            <a:ext cx="8918575" cy="831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9263356-18DE-46A7-8D09-A3BDDB0DC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0"/>
            <a:ext cx="3651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069" name="Rectangle 45"/>
          <p:cNvSpPr>
            <a:spLocks noChangeArrowheads="1"/>
          </p:cNvSpPr>
          <p:nvPr userDrawn="1"/>
        </p:nvSpPr>
        <p:spPr bwMode="auto">
          <a:xfrm>
            <a:off x="0" y="0"/>
            <a:ext cx="3651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fr-FR"/>
          </a:p>
        </p:txBody>
      </p:sp>
      <p:grpSp>
        <p:nvGrpSpPr>
          <p:cNvPr id="1033" name="Group 84"/>
          <p:cNvGrpSpPr>
            <a:grpSpLocks/>
          </p:cNvGrpSpPr>
          <p:nvPr userDrawn="1"/>
        </p:nvGrpSpPr>
        <p:grpSpPr bwMode="auto">
          <a:xfrm>
            <a:off x="163513" y="6161088"/>
            <a:ext cx="8524875" cy="633412"/>
            <a:chOff x="94" y="3864"/>
            <a:chExt cx="5370" cy="399"/>
          </a:xfrm>
        </p:grpSpPr>
        <p:sp>
          <p:nvSpPr>
            <p:cNvPr id="1107" name="Line 83"/>
            <p:cNvSpPr>
              <a:spLocks noChangeShapeType="1"/>
            </p:cNvSpPr>
            <p:nvPr userDrawn="1"/>
          </p:nvSpPr>
          <p:spPr bwMode="auto">
            <a:xfrm flipV="1">
              <a:off x="1288" y="4050"/>
              <a:ext cx="4176" cy="8"/>
            </a:xfrm>
            <a:prstGeom prst="line">
              <a:avLst/>
            </a:prstGeom>
            <a:noFill/>
            <a:ln w="38100">
              <a:solidFill>
                <a:srgbClr val="D1D1D1"/>
              </a:solidFill>
              <a:round/>
              <a:headEnd/>
              <a:tailEnd/>
            </a:ln>
            <a:effectLst>
              <a:outerShdw dist="35921" dir="2700000" algn="ctr" rotWithShape="0">
                <a:srgbClr val="C0C0C0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pic>
          <p:nvPicPr>
            <p:cNvPr id="1035" name="Picture 82" descr="logo-laas-3"/>
            <p:cNvPicPr>
              <a:picLocks noChangeAspect="1" noChangeArrowheads="1"/>
            </p:cNvPicPr>
            <p:nvPr userDrawn="1"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94" y="3864"/>
              <a:ext cx="1228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4" r:id="rId3"/>
    <p:sldLayoutId id="2147483653" r:id="rId4"/>
    <p:sldLayoutId id="2147483652" r:id="rId5"/>
    <p:sldLayoutId id="2147483651" r:id="rId6"/>
    <p:sldLayoutId id="2147483657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692275" y="2014538"/>
            <a:ext cx="5754688" cy="107791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b="1" dirty="0">
                <a:solidFill>
                  <a:schemeClr val="bg1"/>
                </a:solidFill>
              </a:rPr>
              <a:t>INTERACTION AVEC LE BIOLOGIQUE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1266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 </a:t>
            </a:r>
          </a:p>
        </p:txBody>
      </p:sp>
      <p:sp>
        <p:nvSpPr>
          <p:cNvPr id="1126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34850" y="1133343"/>
            <a:ext cx="837127" cy="4868214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Modélisation  des interactions du et avec le vivant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107576" y="1223495"/>
          <a:ext cx="5151549" cy="334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llipse 8"/>
          <p:cNvSpPr/>
          <p:nvPr/>
        </p:nvSpPr>
        <p:spPr>
          <a:xfrm>
            <a:off x="5821363" y="3040063"/>
            <a:ext cx="2601912" cy="1828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Instrumentation pour la biologie fondamentale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078538" y="1287463"/>
            <a:ext cx="2563812" cy="1377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Technologies bio-inspirées</a:t>
            </a: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 rot="20322571">
            <a:off x="4694238" y="2227263"/>
            <a:ext cx="1557337" cy="2413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Flèche gauche 15"/>
          <p:cNvSpPr/>
          <p:nvPr/>
        </p:nvSpPr>
        <p:spPr>
          <a:xfrm rot="16767676">
            <a:off x="6580188" y="2932113"/>
            <a:ext cx="1090612" cy="2016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Double flèche verticale 18"/>
          <p:cNvSpPr/>
          <p:nvPr/>
        </p:nvSpPr>
        <p:spPr>
          <a:xfrm rot="7184700">
            <a:off x="5389562" y="2713038"/>
            <a:ext cx="327025" cy="1498600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lèche gauche 20"/>
          <p:cNvSpPr/>
          <p:nvPr/>
        </p:nvSpPr>
        <p:spPr>
          <a:xfrm rot="18672169">
            <a:off x="5537994" y="2786856"/>
            <a:ext cx="1330325" cy="182563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223963" y="1751013"/>
            <a:ext cx="695325" cy="309562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1220788" y="27543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1231900" y="38211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Flèche droite 26"/>
          <p:cNvSpPr/>
          <p:nvPr/>
        </p:nvSpPr>
        <p:spPr>
          <a:xfrm>
            <a:off x="1243013" y="5067300"/>
            <a:ext cx="695325" cy="309563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1916113" y="4325938"/>
            <a:ext cx="3884612" cy="1878012"/>
          </a:xfrm>
          <a:prstGeom prst="ellipse">
            <a:avLst/>
          </a:prstGeom>
          <a:solidFill>
            <a:srgbClr val="FFC0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Instrumentation </a:t>
            </a:r>
            <a:r>
              <a:rPr lang="fr-FR" b="1" dirty="0" err="1">
                <a:solidFill>
                  <a:schemeClr val="tx1"/>
                </a:solidFill>
              </a:rPr>
              <a:t>multi-fonctionnelle</a:t>
            </a:r>
            <a:r>
              <a:rPr lang="fr-FR" b="1" dirty="0">
                <a:solidFill>
                  <a:schemeClr val="tx1"/>
                </a:solidFill>
              </a:rPr>
              <a:t> pour le patient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192088" y="346075"/>
            <a:ext cx="8705850" cy="4603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latin typeface="Arial Black" pitchFamily="34" charset="0"/>
              </a:rPr>
              <a:t>Instrumentation </a:t>
            </a:r>
            <a:r>
              <a:rPr lang="fr-FR" sz="2400" dirty="0" err="1">
                <a:latin typeface="Arial Black" pitchFamily="34" charset="0"/>
              </a:rPr>
              <a:t>multi-fonctionnelle</a:t>
            </a:r>
            <a:r>
              <a:rPr lang="fr-FR" sz="2400" dirty="0">
                <a:latin typeface="Arial Black" pitchFamily="34" charset="0"/>
              </a:rPr>
              <a:t> pour le patient</a:t>
            </a:r>
            <a:endParaRPr lang="fr-FR" sz="2400" dirty="0">
              <a:latin typeface="Arial Black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36538" y="2085975"/>
            <a:ext cx="8686800" cy="12033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Acquis :</a:t>
            </a:r>
          </a:p>
          <a:p>
            <a:pPr marL="1714500" lvl="3" indent="-342900">
              <a:buFont typeface="Comic Sans MS" pitchFamily="66" charset="0"/>
              <a:buChar char="-"/>
              <a:defRPr/>
            </a:pPr>
            <a:r>
              <a:rPr lang="en-US" sz="1600" dirty="0" err="1">
                <a:latin typeface="Comic Sans MS" pitchFamily="66" charset="0"/>
              </a:rPr>
              <a:t>Tous</a:t>
            </a:r>
            <a:r>
              <a:rPr lang="en-US" sz="1600" dirty="0">
                <a:latin typeface="Comic Sans MS" pitchFamily="66" charset="0"/>
              </a:rPr>
              <a:t> les </a:t>
            </a:r>
            <a:r>
              <a:rPr lang="en-US" sz="1600" dirty="0" err="1">
                <a:latin typeface="Comic Sans MS" pitchFamily="66" charset="0"/>
              </a:rPr>
              <a:t>acquis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planches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précédentes</a:t>
            </a:r>
            <a:endParaRPr lang="en-US" sz="1600" dirty="0">
              <a:latin typeface="Comic Sans MS" pitchFamily="66" charset="0"/>
            </a:endParaRPr>
          </a:p>
          <a:p>
            <a:pPr marL="1714500" lvl="3" indent="-342900">
              <a:buFont typeface="Comic Sans MS" pitchFamily="66" charset="0"/>
              <a:buChar char="-"/>
              <a:defRPr/>
            </a:pPr>
            <a:r>
              <a:rPr lang="en-US" sz="1600" dirty="0" err="1">
                <a:latin typeface="Comic Sans MS" pitchFamily="66" charset="0"/>
              </a:rPr>
              <a:t>Protocole</a:t>
            </a:r>
            <a:r>
              <a:rPr lang="en-US" sz="1600" dirty="0">
                <a:latin typeface="Comic Sans MS" pitchFamily="66" charset="0"/>
              </a:rPr>
              <a:t> de dialogue RF (MINC)</a:t>
            </a:r>
          </a:p>
          <a:p>
            <a:pPr marL="1714500" lvl="3" indent="-342900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Surveillance à domicile, monitoring </a:t>
            </a:r>
            <a:r>
              <a:rPr lang="en-US" sz="1600" dirty="0" err="1">
                <a:latin typeface="Comic Sans MS" pitchFamily="66" charset="0"/>
              </a:rPr>
              <a:t>cardiaque</a:t>
            </a:r>
            <a:r>
              <a:rPr lang="en-US" sz="1600" dirty="0">
                <a:latin typeface="Comic Sans MS" pitchFamily="66" charset="0"/>
              </a:rPr>
              <a:t> (N2IS)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fr-FR" sz="300" kern="0" dirty="0">
              <a:latin typeface="+mn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9713" y="3619500"/>
            <a:ext cx="8672512" cy="865188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>
                <a:latin typeface="Comic Sans MS" pitchFamily="66" charset="0"/>
              </a:rPr>
              <a:t>Un </a:t>
            </a:r>
            <a:r>
              <a:rPr lang="en-US" b="1" kern="0" dirty="0" err="1">
                <a:latin typeface="Comic Sans MS" pitchFamily="66" charset="0"/>
              </a:rPr>
              <a:t>tissu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industriel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existant</a:t>
            </a:r>
            <a:r>
              <a:rPr lang="en-US" b="1" kern="0" dirty="0">
                <a:latin typeface="Comic Sans MS" pitchFamily="66" charset="0"/>
              </a:rPr>
              <a:t> et </a:t>
            </a:r>
            <a:r>
              <a:rPr lang="en-US" b="1" kern="0" dirty="0" err="1">
                <a:latin typeface="Comic Sans MS" pitchFamily="66" charset="0"/>
              </a:rPr>
              <a:t>impliqué</a:t>
            </a:r>
            <a:r>
              <a:rPr lang="en-US" b="1" kern="0" dirty="0">
                <a:latin typeface="Comic Sans MS" pitchFamily="66" charset="0"/>
              </a:rPr>
              <a:t>:</a:t>
            </a:r>
          </a:p>
          <a:p>
            <a:pPr lvl="3">
              <a:buFont typeface="Georgia" pitchFamily="18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Trad</a:t>
            </a:r>
            <a:r>
              <a:rPr lang="en-US" sz="1600" dirty="0">
                <a:latin typeface="Comic Sans MS" pitchFamily="66" charset="0"/>
              </a:rPr>
              <a:t>, </a:t>
            </a:r>
            <a:r>
              <a:rPr lang="en-US" sz="1600" dirty="0" err="1">
                <a:latin typeface="Comic Sans MS" pitchFamily="66" charset="0"/>
              </a:rPr>
              <a:t>Hemodia</a:t>
            </a:r>
            <a:r>
              <a:rPr lang="en-US" sz="1600" dirty="0">
                <a:latin typeface="Comic Sans MS" pitchFamily="66" charset="0"/>
              </a:rPr>
              <a:t>/</a:t>
            </a:r>
            <a:r>
              <a:rPr lang="en-US" sz="1600" dirty="0" err="1">
                <a:latin typeface="Comic Sans MS" pitchFamily="66" charset="0"/>
              </a:rPr>
              <a:t>Captomed</a:t>
            </a:r>
            <a:r>
              <a:rPr lang="en-US" sz="1600" dirty="0">
                <a:latin typeface="Comic Sans MS" pitchFamily="66" charset="0"/>
              </a:rPr>
              <a:t>, Paul </a:t>
            </a:r>
            <a:r>
              <a:rPr lang="en-US" sz="1600" dirty="0" err="1">
                <a:latin typeface="Comic Sans MS" pitchFamily="66" charset="0"/>
              </a:rPr>
              <a:t>Boyé</a:t>
            </a:r>
            <a:r>
              <a:rPr lang="en-US" sz="1600" dirty="0">
                <a:latin typeface="Comic Sans MS" pitchFamily="66" charset="0"/>
              </a:rPr>
              <a:t> Technologies, </a:t>
            </a:r>
            <a:r>
              <a:rPr lang="en-US" sz="1600" dirty="0" err="1">
                <a:latin typeface="Comic Sans MS" pitchFamily="66" charset="0"/>
              </a:rPr>
              <a:t>BetterHuman</a:t>
            </a:r>
            <a:r>
              <a:rPr lang="en-US" sz="1600" dirty="0">
                <a:latin typeface="Comic Sans MS" pitchFamily="66" charset="0"/>
              </a:rPr>
              <a:t>, …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52413" y="4681538"/>
            <a:ext cx="8659812" cy="1327150"/>
          </a:xfrm>
          <a:prstGeom prst="rect">
            <a:avLst/>
          </a:prstGeom>
          <a:solidFill>
            <a:srgbClr val="E3BBC2"/>
          </a:solidFill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Comic Sans MS" pitchFamily="66" charset="0"/>
              </a:rPr>
              <a:t>Les  orientations :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Coupler les </a:t>
            </a:r>
            <a:r>
              <a:rPr lang="en-US" sz="1600" dirty="0" err="1">
                <a:latin typeface="Comic Sans MS" pitchFamily="66" charset="0"/>
              </a:rPr>
              <a:t>capteurs</a:t>
            </a:r>
            <a:r>
              <a:rPr lang="en-US" sz="1600" dirty="0">
                <a:latin typeface="Comic Sans MS" pitchFamily="66" charset="0"/>
              </a:rPr>
              <a:t> avec des </a:t>
            </a:r>
            <a:r>
              <a:rPr lang="en-US" sz="1600" dirty="0" err="1">
                <a:latin typeface="Comic Sans MS" pitchFamily="66" charset="0"/>
              </a:rPr>
              <a:t>protocoles</a:t>
            </a:r>
            <a:r>
              <a:rPr lang="en-US" sz="1600" dirty="0">
                <a:latin typeface="Comic Sans MS" pitchFamily="66" charset="0"/>
              </a:rPr>
              <a:t> de communication, surveillance en temps </a:t>
            </a:r>
            <a:r>
              <a:rPr lang="en-US" sz="1600" dirty="0" err="1">
                <a:latin typeface="Comic Sans MS" pitchFamily="66" charset="0"/>
              </a:rPr>
              <a:t>réel</a:t>
            </a:r>
            <a:r>
              <a:rPr lang="en-US" sz="1600" dirty="0">
                <a:latin typeface="Comic Sans MS" pitchFamily="66" charset="0"/>
              </a:rPr>
              <a:t>, à domicile </a:t>
            </a:r>
            <a:r>
              <a:rPr lang="en-US" sz="1600" dirty="0" err="1">
                <a:latin typeface="Comic Sans MS" pitchFamily="66" charset="0"/>
              </a:rPr>
              <a:t>ou</a:t>
            </a:r>
            <a:r>
              <a:rPr lang="en-US" sz="1600" dirty="0">
                <a:latin typeface="Comic Sans MS" pitchFamily="66" charset="0"/>
              </a:rPr>
              <a:t> au plus </a:t>
            </a:r>
            <a:r>
              <a:rPr lang="en-US" sz="1600" dirty="0" err="1">
                <a:latin typeface="Comic Sans MS" pitchFamily="66" charset="0"/>
              </a:rPr>
              <a:t>près</a:t>
            </a:r>
            <a:r>
              <a:rPr lang="en-US" sz="1600" dirty="0">
                <a:latin typeface="Comic Sans MS" pitchFamily="66" charset="0"/>
              </a:rPr>
              <a:t> du patient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 err="1">
                <a:latin typeface="Comic Sans MS" pitchFamily="66" charset="0"/>
              </a:rPr>
              <a:t>Capteurs</a:t>
            </a:r>
            <a:r>
              <a:rPr lang="en-US" sz="1600" dirty="0">
                <a:latin typeface="Comic Sans MS" pitchFamily="66" charset="0"/>
              </a:rPr>
              <a:t> multi-</a:t>
            </a:r>
            <a:r>
              <a:rPr lang="en-US" sz="1600" dirty="0" err="1">
                <a:latin typeface="Comic Sans MS" pitchFamily="66" charset="0"/>
              </a:rPr>
              <a:t>fonctionnels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embarqués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sur</a:t>
            </a:r>
            <a:r>
              <a:rPr lang="en-US" sz="1600" dirty="0">
                <a:latin typeface="Comic Sans MS" pitchFamily="66" charset="0"/>
              </a:rPr>
              <a:t> le patient</a:t>
            </a:r>
          </a:p>
          <a:p>
            <a:pPr marL="531813" lvl="3">
              <a:defRPr/>
            </a:pPr>
            <a:endParaRPr lang="en-US" sz="1600" dirty="0">
              <a:latin typeface="Comic Sans MS" pitchFamily="66" charset="0"/>
            </a:endParaRPr>
          </a:p>
        </p:txBody>
      </p:sp>
      <p:sp>
        <p:nvSpPr>
          <p:cNvPr id="21509" name="ZoneTexte 6"/>
          <p:cNvSpPr txBox="1">
            <a:spLocks noChangeArrowheads="1"/>
          </p:cNvSpPr>
          <p:nvPr/>
        </p:nvSpPr>
        <p:spPr bwMode="auto">
          <a:xfrm>
            <a:off x="225425" y="1090613"/>
            <a:ext cx="8664575" cy="70643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/>
            <a:r>
              <a:rPr lang="en-US" sz="2400" b="1">
                <a:latin typeface="Comic Sans MS" pitchFamily="66" charset="0"/>
              </a:rPr>
              <a:t>Objectif</a:t>
            </a:r>
            <a:r>
              <a:rPr lang="en-US" sz="2400">
                <a:latin typeface="Comic Sans MS" pitchFamily="66" charset="0"/>
              </a:rPr>
              <a:t>: </a:t>
            </a:r>
            <a:r>
              <a:rPr lang="en-US" sz="1600">
                <a:latin typeface="Comic Sans MS" pitchFamily="66" charset="0"/>
              </a:rPr>
              <a:t>Proposer des solutions technologiques permettant le suivi du patient à distance, en temps réel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34850" y="1133343"/>
            <a:ext cx="837127" cy="4868214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Modélisation  des interactions du et avec le vivant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107576" y="1223495"/>
          <a:ext cx="5151549" cy="334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e 3"/>
          <p:cNvSpPr/>
          <p:nvPr/>
        </p:nvSpPr>
        <p:spPr>
          <a:xfrm>
            <a:off x="1970088" y="4881563"/>
            <a:ext cx="3413125" cy="11715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682F"/>
                </a:solidFill>
              </a:rPr>
              <a:t>Instrumentation </a:t>
            </a:r>
            <a:r>
              <a:rPr lang="fr-FR" dirty="0" err="1">
                <a:solidFill>
                  <a:srgbClr val="00682F"/>
                </a:solidFill>
              </a:rPr>
              <a:t>multi-fonctionnelle</a:t>
            </a:r>
            <a:r>
              <a:rPr lang="fr-FR" dirty="0">
                <a:solidFill>
                  <a:srgbClr val="00682F"/>
                </a:solidFill>
              </a:rPr>
              <a:t> pour le patient</a:t>
            </a:r>
            <a:endParaRPr lang="fr-FR" dirty="0">
              <a:solidFill>
                <a:srgbClr val="00682F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3490913" y="4249738"/>
            <a:ext cx="436562" cy="8382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821363" y="3040063"/>
            <a:ext cx="2601912" cy="1828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Instrumentation pour la biologie fondamentale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078538" y="1287463"/>
            <a:ext cx="2563812" cy="1377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Technologies bio-inspirées</a:t>
            </a: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 rot="20322571">
            <a:off x="4694238" y="2227263"/>
            <a:ext cx="1557337" cy="2413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Flèche gauche 15"/>
          <p:cNvSpPr/>
          <p:nvPr/>
        </p:nvSpPr>
        <p:spPr>
          <a:xfrm rot="16767676">
            <a:off x="6580188" y="2932113"/>
            <a:ext cx="1090612" cy="2016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Flèche gauche 17"/>
          <p:cNvSpPr/>
          <p:nvPr/>
        </p:nvSpPr>
        <p:spPr>
          <a:xfrm rot="18672169">
            <a:off x="3977481" y="4239419"/>
            <a:ext cx="1878013" cy="21272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Double flèche verticale 18"/>
          <p:cNvSpPr/>
          <p:nvPr/>
        </p:nvSpPr>
        <p:spPr>
          <a:xfrm rot="7184700">
            <a:off x="5389562" y="2713038"/>
            <a:ext cx="327025" cy="1498600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lèche gauche 20"/>
          <p:cNvSpPr/>
          <p:nvPr/>
        </p:nvSpPr>
        <p:spPr>
          <a:xfrm rot="18672169">
            <a:off x="5537994" y="2786856"/>
            <a:ext cx="1330325" cy="182563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223963" y="1751013"/>
            <a:ext cx="695325" cy="309562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1220788" y="27543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1231900" y="38211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Flèche droite 26"/>
          <p:cNvSpPr/>
          <p:nvPr/>
        </p:nvSpPr>
        <p:spPr>
          <a:xfrm>
            <a:off x="1243013" y="5067300"/>
            <a:ext cx="695325" cy="309563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34850" y="1133343"/>
            <a:ext cx="837127" cy="4868214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Modélisation  des interactions du et avec le vivant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107576" y="1223495"/>
          <a:ext cx="5151549" cy="334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e 3"/>
          <p:cNvSpPr/>
          <p:nvPr/>
        </p:nvSpPr>
        <p:spPr>
          <a:xfrm>
            <a:off x="1970088" y="4881563"/>
            <a:ext cx="3413125" cy="11715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682F"/>
                </a:solidFill>
              </a:rPr>
              <a:t>Instrumentation </a:t>
            </a:r>
            <a:r>
              <a:rPr lang="fr-FR" dirty="0" err="1">
                <a:solidFill>
                  <a:srgbClr val="00682F"/>
                </a:solidFill>
              </a:rPr>
              <a:t>multi-fonctionnelle</a:t>
            </a:r>
            <a:r>
              <a:rPr lang="fr-FR" dirty="0">
                <a:solidFill>
                  <a:srgbClr val="00682F"/>
                </a:solidFill>
              </a:rPr>
              <a:t> pour le patient</a:t>
            </a:r>
            <a:endParaRPr lang="fr-FR" dirty="0">
              <a:solidFill>
                <a:srgbClr val="00682F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3490913" y="4249738"/>
            <a:ext cx="436562" cy="8382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6078538" y="1287463"/>
            <a:ext cx="2563812" cy="1377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Technologies bio-inspirées</a:t>
            </a: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 rot="20322571">
            <a:off x="4694238" y="2227263"/>
            <a:ext cx="1557337" cy="2413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223963" y="1751013"/>
            <a:ext cx="695325" cy="309562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1220788" y="27543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1231900" y="38211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Flèche droite 26"/>
          <p:cNvSpPr/>
          <p:nvPr/>
        </p:nvSpPr>
        <p:spPr>
          <a:xfrm>
            <a:off x="1243013" y="5067300"/>
            <a:ext cx="695325" cy="309563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295900" y="2921000"/>
            <a:ext cx="3629025" cy="1892300"/>
          </a:xfrm>
          <a:prstGeom prst="ellipse">
            <a:avLst/>
          </a:prstGeom>
          <a:solidFill>
            <a:srgbClr val="CC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ysClr val="windowText" lastClr="000000"/>
                </a:solidFill>
              </a:rPr>
              <a:t>Instrumentation pour la biologie fondamentale</a:t>
            </a:r>
            <a:endParaRPr lang="fr-FR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1816100" y="346075"/>
            <a:ext cx="5589588" cy="460375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1"/>
                </a:solidFill>
                <a:latin typeface="Arial Black" pitchFamily="34" charset="0"/>
              </a:rPr>
              <a:t>Instrumentation pour la biologie</a:t>
            </a:r>
            <a:endParaRPr lang="fr-FR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36538" y="2073275"/>
            <a:ext cx="8686800" cy="12017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Projets en cours :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AFM milieu </a:t>
            </a:r>
            <a:r>
              <a:rPr lang="en-US" sz="1600" dirty="0" err="1">
                <a:latin typeface="Comic Sans MS" pitchFamily="66" charset="0"/>
              </a:rPr>
              <a:t>liquide</a:t>
            </a:r>
            <a:r>
              <a:rPr lang="en-US" sz="1600" dirty="0">
                <a:latin typeface="Comic Sans MS" pitchFamily="66" charset="0"/>
              </a:rPr>
              <a:t> (NBS), </a:t>
            </a:r>
            <a:r>
              <a:rPr lang="en-US" sz="1600" dirty="0" err="1">
                <a:latin typeface="Comic Sans MS" pitchFamily="66" charset="0"/>
              </a:rPr>
              <a:t>levure</a:t>
            </a:r>
            <a:r>
              <a:rPr lang="en-US" sz="1600" dirty="0">
                <a:latin typeface="Comic Sans MS" pitchFamily="66" charset="0"/>
              </a:rPr>
              <a:t> et </a:t>
            </a:r>
            <a:r>
              <a:rPr lang="en-US" sz="1600" dirty="0" err="1">
                <a:latin typeface="Comic Sans MS" pitchFamily="66" charset="0"/>
              </a:rPr>
              <a:t>bactéries</a:t>
            </a:r>
            <a:endParaRPr lang="en-US" sz="1600" dirty="0">
              <a:latin typeface="Comic Sans MS" pitchFamily="66" charset="0"/>
            </a:endParaRP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Observation </a:t>
            </a:r>
            <a:r>
              <a:rPr lang="en-US" sz="1600" dirty="0" err="1">
                <a:latin typeface="Comic Sans MS" pitchFamily="66" charset="0"/>
              </a:rPr>
              <a:t>dynamique</a:t>
            </a:r>
            <a:r>
              <a:rPr lang="en-US" sz="1600" dirty="0">
                <a:latin typeface="Comic Sans MS" pitchFamily="66" charset="0"/>
              </a:rPr>
              <a:t> 3D </a:t>
            </a:r>
            <a:r>
              <a:rPr lang="en-US" sz="1600" dirty="0" err="1">
                <a:latin typeface="Comic Sans MS" pitchFamily="66" charset="0"/>
              </a:rPr>
              <a:t>stéréeo</a:t>
            </a:r>
            <a:r>
              <a:rPr lang="en-US" sz="1600" dirty="0">
                <a:latin typeface="Comic Sans MS" pitchFamily="66" charset="0"/>
              </a:rPr>
              <a:t> (</a:t>
            </a:r>
            <a:r>
              <a:rPr lang="en-US" sz="1600" dirty="0" err="1">
                <a:latin typeface="Comic Sans MS" pitchFamily="66" charset="0"/>
              </a:rPr>
              <a:t>levure</a:t>
            </a:r>
            <a:r>
              <a:rPr lang="en-US" sz="1600" dirty="0">
                <a:latin typeface="Comic Sans MS" pitchFamily="66" charset="0"/>
              </a:rPr>
              <a:t>) (N2IS)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Stamping pour la culture </a:t>
            </a:r>
            <a:r>
              <a:rPr lang="en-US" sz="1600" dirty="0" err="1">
                <a:latin typeface="Comic Sans MS" pitchFamily="66" charset="0"/>
              </a:rPr>
              <a:t>cellulaire</a:t>
            </a:r>
            <a:r>
              <a:rPr lang="en-US" sz="1600" dirty="0">
                <a:latin typeface="Comic Sans MS" pitchFamily="66" charset="0"/>
              </a:rPr>
              <a:t> (NBS)</a:t>
            </a:r>
            <a:endParaRPr lang="fr-FR" sz="16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fr-FR" sz="300" kern="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138" y="4149725"/>
            <a:ext cx="8659812" cy="1325563"/>
          </a:xfrm>
          <a:prstGeom prst="rect">
            <a:avLst/>
          </a:prstGeom>
          <a:solidFill>
            <a:srgbClr val="E3BBC2"/>
          </a:solidFill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Comic Sans MS" pitchFamily="66" charset="0"/>
              </a:rPr>
              <a:t>Les  orientations :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Coupler les technologies pour </a:t>
            </a:r>
            <a:r>
              <a:rPr lang="en-US" sz="1600" dirty="0" err="1">
                <a:latin typeface="Comic Sans MS" pitchFamily="66" charset="0"/>
              </a:rPr>
              <a:t>accéder</a:t>
            </a:r>
            <a:r>
              <a:rPr lang="en-US" sz="1600" dirty="0">
                <a:latin typeface="Comic Sans MS" pitchFamily="66" charset="0"/>
              </a:rPr>
              <a:t> à de multiples </a:t>
            </a:r>
            <a:r>
              <a:rPr lang="en-US" sz="1600" dirty="0" err="1">
                <a:latin typeface="Comic Sans MS" pitchFamily="66" charset="0"/>
              </a:rPr>
              <a:t>informations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i="1" dirty="0">
                <a:latin typeface="Comic Sans MS" pitchFamily="66" charset="0"/>
              </a:rPr>
              <a:t>in vivo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i="1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Nanocomposants</a:t>
            </a:r>
            <a:r>
              <a:rPr lang="en-US" sz="1600" dirty="0">
                <a:latin typeface="Comic Sans MS" pitchFamily="66" charset="0"/>
              </a:rPr>
              <a:t>  pour </a:t>
            </a:r>
            <a:r>
              <a:rPr lang="en-US" sz="1600" dirty="0" err="1">
                <a:latin typeface="Comic Sans MS" pitchFamily="66" charset="0"/>
              </a:rPr>
              <a:t>études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fonctionnelles</a:t>
            </a:r>
            <a:r>
              <a:rPr lang="en-US" sz="1600" dirty="0">
                <a:latin typeface="Comic Sans MS" pitchFamily="66" charset="0"/>
              </a:rPr>
              <a:t> (</a:t>
            </a:r>
            <a:r>
              <a:rPr lang="en-US" sz="1600" dirty="0" err="1">
                <a:latin typeface="Comic Sans MS" pitchFamily="66" charset="0"/>
              </a:rPr>
              <a:t>nanofils</a:t>
            </a:r>
            <a:r>
              <a:rPr lang="en-US" sz="1600" dirty="0">
                <a:latin typeface="Comic Sans MS" pitchFamily="66" charset="0"/>
              </a:rPr>
              <a:t> par ex)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Ingénierie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tissus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cellulaires</a:t>
            </a:r>
            <a:r>
              <a:rPr lang="en-US" sz="1600" dirty="0">
                <a:latin typeface="Comic Sans MS" pitchFamily="66" charset="0"/>
              </a:rPr>
              <a:t>, culture 3D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Laboratoire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sur</a:t>
            </a:r>
            <a:r>
              <a:rPr lang="en-US" sz="1600" dirty="0">
                <a:latin typeface="Comic Sans MS" pitchFamily="66" charset="0"/>
              </a:rPr>
              <a:t> puce pour les </a:t>
            </a:r>
            <a:r>
              <a:rPr lang="en-US" sz="1600" dirty="0" err="1">
                <a:latin typeface="Comic Sans MS" pitchFamily="66" charset="0"/>
              </a:rPr>
              <a:t>neurones</a:t>
            </a:r>
            <a:r>
              <a:rPr lang="en-US" sz="1600" dirty="0">
                <a:latin typeface="Comic Sans MS" pitchFamily="66" charset="0"/>
              </a:rPr>
              <a:t>, </a:t>
            </a:r>
            <a:r>
              <a:rPr lang="en-US" sz="1600" dirty="0" err="1">
                <a:latin typeface="Comic Sans MS" pitchFamily="66" charset="0"/>
              </a:rPr>
              <a:t>neurotechnologies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5425" y="3441700"/>
            <a:ext cx="8672513" cy="341313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>
                <a:latin typeface="Comic Sans MS" pitchFamily="66" charset="0"/>
              </a:rPr>
              <a:t>Un </a:t>
            </a:r>
            <a:r>
              <a:rPr lang="en-US" b="1" kern="0" dirty="0" err="1">
                <a:latin typeface="Comic Sans MS" pitchFamily="66" charset="0"/>
              </a:rPr>
              <a:t>tissu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industriel</a:t>
            </a:r>
            <a:r>
              <a:rPr lang="en-US" b="1" kern="0" dirty="0">
                <a:latin typeface="Comic Sans MS" pitchFamily="66" charset="0"/>
              </a:rPr>
              <a:t> pour </a:t>
            </a:r>
            <a:r>
              <a:rPr lang="en-US" b="1" kern="0" dirty="0" err="1">
                <a:latin typeface="Comic Sans MS" pitchFamily="66" charset="0"/>
              </a:rPr>
              <a:t>l’instnat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peu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concerné</a:t>
            </a:r>
            <a:endParaRPr lang="en-US" b="1" kern="0" dirty="0">
              <a:latin typeface="Comic Sans MS" pitchFamily="66" charset="0"/>
            </a:endParaRPr>
          </a:p>
        </p:txBody>
      </p:sp>
      <p:sp>
        <p:nvSpPr>
          <p:cNvPr id="24581" name="ZoneTexte 5"/>
          <p:cNvSpPr txBox="1">
            <a:spLocks noChangeArrowheads="1"/>
          </p:cNvSpPr>
          <p:nvPr/>
        </p:nvSpPr>
        <p:spPr bwMode="auto">
          <a:xfrm>
            <a:off x="225425" y="1103313"/>
            <a:ext cx="8664575" cy="708025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/>
            <a:r>
              <a:rPr lang="en-US" sz="2400" b="1">
                <a:latin typeface="Comic Sans MS" pitchFamily="66" charset="0"/>
              </a:rPr>
              <a:t>Objectif</a:t>
            </a:r>
            <a:r>
              <a:rPr lang="en-US" sz="2400">
                <a:latin typeface="Comic Sans MS" pitchFamily="66" charset="0"/>
              </a:rPr>
              <a:t>: </a:t>
            </a:r>
            <a:r>
              <a:rPr lang="en-US" sz="1600">
                <a:latin typeface="Comic Sans MS" pitchFamily="66" charset="0"/>
              </a:rPr>
              <a:t>Proposer des solutions technologiques permettant de dépasser les limites actuelles, et comprendre le fonctionnement du vivant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34850" y="1133343"/>
            <a:ext cx="837127" cy="4868214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Modélisation  des interactions du et avec le vivant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107576" y="1223495"/>
          <a:ext cx="5151549" cy="334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e 3"/>
          <p:cNvSpPr/>
          <p:nvPr/>
        </p:nvSpPr>
        <p:spPr>
          <a:xfrm>
            <a:off x="1970088" y="4881563"/>
            <a:ext cx="3413125" cy="11715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682F"/>
                </a:solidFill>
              </a:rPr>
              <a:t>Instrumentation </a:t>
            </a:r>
            <a:r>
              <a:rPr lang="fr-FR" dirty="0" err="1">
                <a:solidFill>
                  <a:srgbClr val="00682F"/>
                </a:solidFill>
              </a:rPr>
              <a:t>multi-fonctionnelle</a:t>
            </a:r>
            <a:r>
              <a:rPr lang="fr-FR" dirty="0">
                <a:solidFill>
                  <a:srgbClr val="00682F"/>
                </a:solidFill>
              </a:rPr>
              <a:t> pour le patient</a:t>
            </a:r>
            <a:endParaRPr lang="fr-FR" dirty="0">
              <a:solidFill>
                <a:srgbClr val="00682F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3490913" y="4249738"/>
            <a:ext cx="436562" cy="8382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821363" y="3040063"/>
            <a:ext cx="2601912" cy="1828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Instrumentation pour la biologie fondamentale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078538" y="1287463"/>
            <a:ext cx="2563812" cy="1377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Technologies bio-inspirées</a:t>
            </a: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 rot="20322571">
            <a:off x="4694238" y="2227263"/>
            <a:ext cx="1557337" cy="2413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Flèche gauche 15"/>
          <p:cNvSpPr/>
          <p:nvPr/>
        </p:nvSpPr>
        <p:spPr>
          <a:xfrm rot="16767676">
            <a:off x="6580188" y="2932113"/>
            <a:ext cx="1090612" cy="2016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Flèche gauche 17"/>
          <p:cNvSpPr/>
          <p:nvPr/>
        </p:nvSpPr>
        <p:spPr>
          <a:xfrm rot="18672169">
            <a:off x="3977481" y="4239419"/>
            <a:ext cx="1878013" cy="21272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Double flèche verticale 18"/>
          <p:cNvSpPr/>
          <p:nvPr/>
        </p:nvSpPr>
        <p:spPr>
          <a:xfrm rot="7184700">
            <a:off x="5389562" y="2713038"/>
            <a:ext cx="327025" cy="1498600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lèche gauche 20"/>
          <p:cNvSpPr/>
          <p:nvPr/>
        </p:nvSpPr>
        <p:spPr>
          <a:xfrm rot="18672169">
            <a:off x="5537994" y="2786856"/>
            <a:ext cx="1330325" cy="182563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223963" y="1751013"/>
            <a:ext cx="695325" cy="309562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1220788" y="27543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1231900" y="38211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Flèche droite 26"/>
          <p:cNvSpPr/>
          <p:nvPr/>
        </p:nvSpPr>
        <p:spPr>
          <a:xfrm>
            <a:off x="1243013" y="5067300"/>
            <a:ext cx="695325" cy="309563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34850" y="1133343"/>
            <a:ext cx="837127" cy="4868214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Modélisation  des interactions du et avec le vivant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107576" y="1223495"/>
          <a:ext cx="5151549" cy="334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e 3"/>
          <p:cNvSpPr/>
          <p:nvPr/>
        </p:nvSpPr>
        <p:spPr>
          <a:xfrm>
            <a:off x="1970088" y="4881563"/>
            <a:ext cx="3413125" cy="11715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682F"/>
                </a:solidFill>
              </a:rPr>
              <a:t>Instrumentation </a:t>
            </a:r>
            <a:r>
              <a:rPr lang="fr-FR" dirty="0" err="1">
                <a:solidFill>
                  <a:srgbClr val="00682F"/>
                </a:solidFill>
              </a:rPr>
              <a:t>multi-fonctionnelle</a:t>
            </a:r>
            <a:r>
              <a:rPr lang="fr-FR" dirty="0">
                <a:solidFill>
                  <a:srgbClr val="00682F"/>
                </a:solidFill>
              </a:rPr>
              <a:t> pour le patient</a:t>
            </a:r>
            <a:endParaRPr lang="fr-FR" dirty="0">
              <a:solidFill>
                <a:srgbClr val="00682F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3490913" y="4249738"/>
            <a:ext cx="436562" cy="8382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821363" y="3040063"/>
            <a:ext cx="2601912" cy="1828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Instrumentation pour la biologie fondamentale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091113" y="1255713"/>
            <a:ext cx="3779837" cy="1665287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rgbClr val="00682F"/>
                </a:solidFill>
              </a:rPr>
              <a:t>Technologies bio-inspirées</a:t>
            </a:r>
            <a:endParaRPr lang="fr-FR" b="1" dirty="0">
              <a:solidFill>
                <a:srgbClr val="00682F"/>
              </a:solidFill>
            </a:endParaRPr>
          </a:p>
        </p:txBody>
      </p:sp>
      <p:sp>
        <p:nvSpPr>
          <p:cNvPr id="18" name="Flèche gauche 17"/>
          <p:cNvSpPr/>
          <p:nvPr/>
        </p:nvSpPr>
        <p:spPr>
          <a:xfrm rot="18672169">
            <a:off x="3977481" y="4239419"/>
            <a:ext cx="1878013" cy="21272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Double flèche verticale 18"/>
          <p:cNvSpPr/>
          <p:nvPr/>
        </p:nvSpPr>
        <p:spPr>
          <a:xfrm rot="7184700">
            <a:off x="5389562" y="2713038"/>
            <a:ext cx="327025" cy="1498600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223963" y="1751013"/>
            <a:ext cx="695325" cy="309562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1220788" y="27543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1231900" y="38211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Flèche droite 26"/>
          <p:cNvSpPr/>
          <p:nvPr/>
        </p:nvSpPr>
        <p:spPr>
          <a:xfrm>
            <a:off x="1243013" y="5067300"/>
            <a:ext cx="695325" cy="309563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209800" y="346075"/>
            <a:ext cx="4673600" cy="4603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accent4">
                    <a:lumMod val="50000"/>
                    <a:lumOff val="50000"/>
                  </a:schemeClr>
                </a:solidFill>
                <a:latin typeface="Arial Black" pitchFamily="34" charset="0"/>
              </a:rPr>
              <a:t>Technologies bio-inspirées</a:t>
            </a:r>
            <a:endParaRPr lang="fr-FR" sz="2400" dirty="0">
              <a:solidFill>
                <a:schemeClr val="accent4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36538" y="1960563"/>
            <a:ext cx="8686800" cy="711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Projets en cours :</a:t>
            </a: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Intégration</a:t>
            </a:r>
            <a:r>
              <a:rPr lang="en-US" sz="1600" dirty="0">
                <a:latin typeface="Comic Sans MS" pitchFamily="66" charset="0"/>
              </a:rPr>
              <a:t> de </a:t>
            </a:r>
            <a:r>
              <a:rPr lang="en-US" sz="1600" dirty="0" err="1">
                <a:latin typeface="Comic Sans MS" pitchFamily="66" charset="0"/>
              </a:rPr>
              <a:t>moteurs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flagellaires</a:t>
            </a:r>
            <a:r>
              <a:rPr lang="en-US" sz="1600" dirty="0">
                <a:latin typeface="Comic Sans MS" pitchFamily="66" charset="0"/>
              </a:rPr>
              <a:t> (NBS)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fr-FR" sz="300" kern="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138" y="3644900"/>
            <a:ext cx="8659812" cy="1817688"/>
          </a:xfrm>
          <a:prstGeom prst="rect">
            <a:avLst/>
          </a:prstGeom>
          <a:solidFill>
            <a:srgbClr val="E3BBC2"/>
          </a:solidFill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Comic Sans MS" pitchFamily="66" charset="0"/>
              </a:rPr>
              <a:t>Les  orientations :</a:t>
            </a:r>
            <a:endParaRPr lang="en-US" b="1" dirty="0">
              <a:latin typeface="Comic Sans MS" pitchFamily="66" charset="0"/>
            </a:endParaRPr>
          </a:p>
          <a:p>
            <a:pPr marL="1350963">
              <a:lnSpc>
                <a:spcPct val="90000"/>
              </a:lnSpc>
              <a:spcBef>
                <a:spcPct val="20000"/>
              </a:spcBef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Filière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technologique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fondée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sur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l’ADN</a:t>
            </a:r>
            <a:r>
              <a:rPr lang="en-US" sz="1600" dirty="0">
                <a:latin typeface="Comic Sans MS" pitchFamily="66" charset="0"/>
              </a:rPr>
              <a:t> pour </a:t>
            </a:r>
            <a:r>
              <a:rPr lang="en-US" sz="1600" dirty="0" err="1">
                <a:latin typeface="Comic Sans MS" pitchFamily="66" charset="0"/>
              </a:rPr>
              <a:t>diriger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l’assemblage</a:t>
            </a:r>
            <a:r>
              <a:rPr lang="en-US" sz="1600" dirty="0">
                <a:latin typeface="Comic Sans MS" pitchFamily="66" charset="0"/>
              </a:rPr>
              <a:t> de </a:t>
            </a:r>
            <a:r>
              <a:rPr lang="en-US" sz="1600" dirty="0" err="1">
                <a:latin typeface="Comic Sans MS" pitchFamily="66" charset="0"/>
              </a:rPr>
              <a:t>nano-objets</a:t>
            </a:r>
            <a:endParaRPr lang="en-US" sz="1600" kern="0" dirty="0">
              <a:latin typeface="Comic Sans MS" pitchFamily="66" charset="0"/>
            </a:endParaRPr>
          </a:p>
          <a:p>
            <a:pPr lvl="3" indent="-20638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 Assemblage </a:t>
            </a:r>
            <a:r>
              <a:rPr lang="en-US" sz="1600" dirty="0" err="1">
                <a:latin typeface="Comic Sans MS" pitchFamily="66" charset="0"/>
              </a:rPr>
              <a:t>protéiques</a:t>
            </a:r>
            <a:r>
              <a:rPr lang="en-US" sz="1600" dirty="0">
                <a:latin typeface="Comic Sans MS" pitchFamily="66" charset="0"/>
              </a:rPr>
              <a:t> pour des </a:t>
            </a:r>
            <a:r>
              <a:rPr lang="en-US" sz="1600" dirty="0" err="1">
                <a:latin typeface="Comic Sans MS" pitchFamily="66" charset="0"/>
              </a:rPr>
              <a:t>fonctions</a:t>
            </a:r>
            <a:r>
              <a:rPr lang="en-US" sz="1600" dirty="0">
                <a:latin typeface="Comic Sans MS" pitchFamily="66" charset="0"/>
              </a:rPr>
              <a:t> physiques</a:t>
            </a:r>
          </a:p>
          <a:p>
            <a:pPr lvl="3" indent="-20638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Utilisation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aptamères</a:t>
            </a:r>
            <a:r>
              <a:rPr lang="en-US" sz="1600" dirty="0">
                <a:latin typeface="Comic Sans MS" pitchFamily="66" charset="0"/>
              </a:rPr>
              <a:t> en </a:t>
            </a:r>
            <a:r>
              <a:rPr lang="en-US" sz="1600" dirty="0" err="1">
                <a:latin typeface="Comic Sans MS" pitchFamily="66" charset="0"/>
              </a:rPr>
              <a:t>tant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que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composants</a:t>
            </a:r>
            <a:r>
              <a:rPr lang="en-US" sz="1600" dirty="0">
                <a:latin typeface="Comic Sans MS" pitchFamily="66" charset="0"/>
              </a:rPr>
              <a:t> de </a:t>
            </a:r>
            <a:r>
              <a:rPr lang="en-US" sz="1600" dirty="0" err="1">
                <a:latin typeface="Comic Sans MS" pitchFamily="66" charset="0"/>
              </a:rPr>
              <a:t>détection</a:t>
            </a:r>
            <a:endParaRPr lang="en-US" sz="1600" dirty="0">
              <a:latin typeface="Comic Sans MS" pitchFamily="66" charset="0"/>
            </a:endParaRPr>
          </a:p>
          <a:p>
            <a:pPr lvl="3"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Réalisation</a:t>
            </a:r>
            <a:r>
              <a:rPr lang="en-US" sz="1600" dirty="0">
                <a:latin typeface="Comic Sans MS" pitchFamily="66" charset="0"/>
              </a:rPr>
              <a:t> et </a:t>
            </a:r>
            <a:r>
              <a:rPr lang="en-US" sz="1600" dirty="0" err="1">
                <a:latin typeface="Comic Sans MS" pitchFamily="66" charset="0"/>
              </a:rPr>
              <a:t>adressage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nano-usines</a:t>
            </a:r>
            <a:r>
              <a:rPr lang="en-US" sz="1600" dirty="0">
                <a:latin typeface="Comic Sans MS" pitchFamily="66" charset="0"/>
              </a:rPr>
              <a:t> de fabrication du </a:t>
            </a:r>
            <a:r>
              <a:rPr lang="en-US" sz="1600" dirty="0" err="1">
                <a:latin typeface="Comic Sans MS" pitchFamily="66" charset="0"/>
              </a:rPr>
              <a:t>futur</a:t>
            </a:r>
            <a:r>
              <a:rPr lang="en-US" sz="1600" dirty="0">
                <a:latin typeface="Comic Sans MS" pitchFamily="66" charset="0"/>
              </a:rPr>
              <a:t> : </a:t>
            </a:r>
            <a:r>
              <a:rPr lang="en-US" sz="1600" dirty="0" err="1">
                <a:latin typeface="Comic Sans MS" pitchFamily="66" charset="0"/>
              </a:rPr>
              <a:t>réunir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dans</a:t>
            </a:r>
            <a:r>
              <a:rPr lang="en-US" sz="1600" dirty="0">
                <a:latin typeface="Comic Sans MS" pitchFamily="66" charset="0"/>
              </a:rPr>
              <a:t> des bi-couches </a:t>
            </a:r>
            <a:r>
              <a:rPr lang="en-US" sz="1600" dirty="0" err="1">
                <a:latin typeface="Comic Sans MS" pitchFamily="66" charset="0"/>
              </a:rPr>
              <a:t>lipidiques</a:t>
            </a:r>
            <a:r>
              <a:rPr lang="en-US" sz="1600" dirty="0">
                <a:latin typeface="Comic Sans MS" pitchFamily="66" charset="0"/>
              </a:rPr>
              <a:t> les </a:t>
            </a:r>
            <a:r>
              <a:rPr lang="en-US" sz="1600" dirty="0" err="1">
                <a:latin typeface="Comic Sans MS" pitchFamily="66" charset="0"/>
              </a:rPr>
              <a:t>éléments</a:t>
            </a:r>
            <a:r>
              <a:rPr lang="en-US" sz="1600" dirty="0">
                <a:latin typeface="Comic Sans MS" pitchFamily="66" charset="0"/>
              </a:rPr>
              <a:t> pour la </a:t>
            </a:r>
            <a:r>
              <a:rPr lang="en-US" sz="1600" dirty="0" err="1">
                <a:latin typeface="Comic Sans MS" pitchFamily="66" charset="0"/>
              </a:rPr>
              <a:t>synthèse</a:t>
            </a:r>
            <a:r>
              <a:rPr lang="en-US" sz="1600" dirty="0">
                <a:latin typeface="Comic Sans MS" pitchFamily="66" charset="0"/>
              </a:rPr>
              <a:t> de </a:t>
            </a:r>
            <a:r>
              <a:rPr lang="en-US" sz="1600" dirty="0" err="1">
                <a:latin typeface="Comic Sans MS" pitchFamily="66" charset="0"/>
              </a:rPr>
              <a:t>protéines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5425" y="3019425"/>
            <a:ext cx="8672513" cy="341313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>
                <a:latin typeface="Comic Sans MS" pitchFamily="66" charset="0"/>
              </a:rPr>
              <a:t>Un </a:t>
            </a:r>
            <a:r>
              <a:rPr lang="en-US" b="1" kern="0" dirty="0" err="1">
                <a:latin typeface="Comic Sans MS" pitchFamily="66" charset="0"/>
              </a:rPr>
              <a:t>tissu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industriel</a:t>
            </a:r>
            <a:r>
              <a:rPr lang="en-US" b="1" kern="0" dirty="0">
                <a:latin typeface="Comic Sans MS" pitchFamily="66" charset="0"/>
              </a:rPr>
              <a:t> pour </a:t>
            </a:r>
            <a:r>
              <a:rPr lang="en-US" b="1" kern="0" dirty="0" err="1">
                <a:latin typeface="Comic Sans MS" pitchFamily="66" charset="0"/>
              </a:rPr>
              <a:t>l’instnat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peu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concerné</a:t>
            </a:r>
            <a:endParaRPr lang="en-US" b="1" kern="0" dirty="0">
              <a:latin typeface="Comic Sans MS" pitchFamily="66" charset="0"/>
            </a:endParaRPr>
          </a:p>
        </p:txBody>
      </p:sp>
      <p:sp>
        <p:nvSpPr>
          <p:cNvPr id="27653" name="ZoneTexte 5"/>
          <p:cNvSpPr txBox="1">
            <a:spLocks noChangeArrowheads="1"/>
          </p:cNvSpPr>
          <p:nvPr/>
        </p:nvSpPr>
        <p:spPr bwMode="auto">
          <a:xfrm>
            <a:off x="225425" y="966788"/>
            <a:ext cx="8664575" cy="7080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Objectif</a:t>
            </a:r>
            <a:r>
              <a:rPr lang="en-US" sz="2400">
                <a:latin typeface="Comic Sans MS" pitchFamily="66" charset="0"/>
              </a:rPr>
              <a:t>: </a:t>
            </a:r>
            <a:r>
              <a:rPr lang="en-US" sz="1600">
                <a:latin typeface="Comic Sans MS" pitchFamily="66" charset="0"/>
              </a:rPr>
              <a:t>Utiliser et contrôler les interactions du vivant pour concevoir et assembler les nano-composants du futur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34850" y="1133343"/>
            <a:ext cx="837127" cy="4868214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Modélisation  des interactions du et avec le vivant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107576" y="1223495"/>
          <a:ext cx="5151549" cy="334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e 3"/>
          <p:cNvSpPr/>
          <p:nvPr/>
        </p:nvSpPr>
        <p:spPr>
          <a:xfrm>
            <a:off x="1970088" y="4881563"/>
            <a:ext cx="3413125" cy="11715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682F"/>
                </a:solidFill>
              </a:rPr>
              <a:t>Instrumentation </a:t>
            </a:r>
            <a:r>
              <a:rPr lang="fr-FR" dirty="0" err="1">
                <a:solidFill>
                  <a:srgbClr val="00682F"/>
                </a:solidFill>
              </a:rPr>
              <a:t>multi-fonctionnelle</a:t>
            </a:r>
            <a:r>
              <a:rPr lang="fr-FR" dirty="0">
                <a:solidFill>
                  <a:srgbClr val="00682F"/>
                </a:solidFill>
              </a:rPr>
              <a:t> pour le patient</a:t>
            </a:r>
            <a:endParaRPr lang="fr-FR" dirty="0">
              <a:solidFill>
                <a:srgbClr val="00682F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3490913" y="4249738"/>
            <a:ext cx="436562" cy="8382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821363" y="3040063"/>
            <a:ext cx="2601912" cy="1828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Instrumentation pour la biologie fondamentale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078538" y="1287463"/>
            <a:ext cx="2563812" cy="1377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Technologies bio-inspirées</a:t>
            </a: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 rot="20322571">
            <a:off x="4694238" y="2227263"/>
            <a:ext cx="1557337" cy="2413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Flèche gauche 15"/>
          <p:cNvSpPr/>
          <p:nvPr/>
        </p:nvSpPr>
        <p:spPr>
          <a:xfrm rot="16767676">
            <a:off x="6580188" y="2932113"/>
            <a:ext cx="1090612" cy="2016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Flèche gauche 17"/>
          <p:cNvSpPr/>
          <p:nvPr/>
        </p:nvSpPr>
        <p:spPr>
          <a:xfrm rot="18672169">
            <a:off x="3977481" y="4239419"/>
            <a:ext cx="1878013" cy="21272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Double flèche verticale 18"/>
          <p:cNvSpPr/>
          <p:nvPr/>
        </p:nvSpPr>
        <p:spPr>
          <a:xfrm rot="7184700">
            <a:off x="5389562" y="2713038"/>
            <a:ext cx="327025" cy="1498600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lèche gauche 20"/>
          <p:cNvSpPr/>
          <p:nvPr/>
        </p:nvSpPr>
        <p:spPr>
          <a:xfrm rot="18672169">
            <a:off x="5537994" y="2786856"/>
            <a:ext cx="1330325" cy="182563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223963" y="1751013"/>
            <a:ext cx="695325" cy="309562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1220788" y="27543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1231900" y="38211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Flèche droite 26"/>
          <p:cNvSpPr/>
          <p:nvPr/>
        </p:nvSpPr>
        <p:spPr>
          <a:xfrm>
            <a:off x="1243013" y="5067300"/>
            <a:ext cx="695325" cy="309563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107576" y="1223495"/>
          <a:ext cx="5151549" cy="334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e 3"/>
          <p:cNvSpPr/>
          <p:nvPr/>
        </p:nvSpPr>
        <p:spPr>
          <a:xfrm>
            <a:off x="1970088" y="4881563"/>
            <a:ext cx="3413125" cy="11715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682F"/>
                </a:solidFill>
              </a:rPr>
              <a:t>Instrumentation </a:t>
            </a:r>
            <a:r>
              <a:rPr lang="fr-FR" dirty="0" err="1">
                <a:solidFill>
                  <a:srgbClr val="00682F"/>
                </a:solidFill>
              </a:rPr>
              <a:t>multi-fonctionnelle</a:t>
            </a:r>
            <a:r>
              <a:rPr lang="fr-FR" dirty="0">
                <a:solidFill>
                  <a:srgbClr val="00682F"/>
                </a:solidFill>
              </a:rPr>
              <a:t> pour le patient</a:t>
            </a:r>
            <a:endParaRPr lang="fr-FR" dirty="0">
              <a:solidFill>
                <a:srgbClr val="00682F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3490913" y="4249738"/>
            <a:ext cx="436562" cy="8382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821363" y="3040063"/>
            <a:ext cx="2601912" cy="1828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Instrumentation pour la biologie fondamentale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078538" y="1287463"/>
            <a:ext cx="2563812" cy="1377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Technologies bio-inspirées</a:t>
            </a: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 rot="20322571">
            <a:off x="4694238" y="2227263"/>
            <a:ext cx="1557337" cy="2413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Flèche gauche 15"/>
          <p:cNvSpPr/>
          <p:nvPr/>
        </p:nvSpPr>
        <p:spPr>
          <a:xfrm rot="16767676">
            <a:off x="6580188" y="2932113"/>
            <a:ext cx="1090612" cy="2016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Flèche gauche 17"/>
          <p:cNvSpPr/>
          <p:nvPr/>
        </p:nvSpPr>
        <p:spPr>
          <a:xfrm rot="18672169">
            <a:off x="3977481" y="4239419"/>
            <a:ext cx="1878013" cy="21272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Double flèche verticale 18"/>
          <p:cNvSpPr/>
          <p:nvPr/>
        </p:nvSpPr>
        <p:spPr>
          <a:xfrm rot="7184700">
            <a:off x="5389562" y="2713038"/>
            <a:ext cx="327025" cy="1498600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lèche gauche 20"/>
          <p:cNvSpPr/>
          <p:nvPr/>
        </p:nvSpPr>
        <p:spPr>
          <a:xfrm rot="18672169">
            <a:off x="5537994" y="2786856"/>
            <a:ext cx="1330325" cy="182563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34963" y="1133475"/>
            <a:ext cx="6556375" cy="941388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</a:rPr>
              <a:t>Modélisation  des interactions du et  avec le vivant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AutoShape 4"/>
          <p:cNvSpPr>
            <a:spLocks noChangeArrowheads="1"/>
          </p:cNvSpPr>
          <p:nvPr/>
        </p:nvSpPr>
        <p:spPr bwMode="auto">
          <a:xfrm>
            <a:off x="646113" y="1127125"/>
            <a:ext cx="7783512" cy="146367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Sociétaux: Santé et environnement</a:t>
            </a:r>
          </a:p>
          <a:p>
            <a:endParaRPr lang="fr-FR" sz="2000" b="1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Economiques: industries pharmaceutiques, diagnostic, agro-alimentaire, instrumentation médicale, …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487363" y="384175"/>
            <a:ext cx="2116137" cy="46196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Les enjeux: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12291" name="AutoShape 4"/>
          <p:cNvSpPr>
            <a:spLocks noChangeArrowheads="1"/>
          </p:cNvSpPr>
          <p:nvPr/>
        </p:nvSpPr>
        <p:spPr bwMode="auto">
          <a:xfrm>
            <a:off x="644525" y="2863850"/>
            <a:ext cx="7783513" cy="31670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Scientifiques: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biologies moléculaire, cellulaire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histologie, ingénierie des tissus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chimie analytique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…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Approches bio-inspirées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nanobiorobotique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sciences cognitives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58763" y="385763"/>
            <a:ext cx="8662987" cy="461962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1"/>
                </a:solidFill>
                <a:latin typeface="Arial Black" pitchFamily="34" charset="0"/>
              </a:rPr>
              <a:t>Modélisation des interactions du et avec le vivant </a:t>
            </a:r>
            <a:endParaRPr lang="fr-FR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0825" y="2046288"/>
            <a:ext cx="8686800" cy="20478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Projets en cours:</a:t>
            </a:r>
          </a:p>
          <a:p>
            <a:pPr marL="906463" lvl="3">
              <a:buFontTx/>
              <a:buChar char="-"/>
              <a:defRPr/>
            </a:pPr>
            <a:r>
              <a:rPr lang="en-US" sz="1600" dirty="0"/>
              <a:t> </a:t>
            </a:r>
            <a:r>
              <a:rPr lang="en-US" sz="1600" dirty="0" err="1">
                <a:latin typeface="Comic Sans MS" pitchFamily="66" charset="0"/>
              </a:rPr>
              <a:t>Outils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prédictifs</a:t>
            </a:r>
            <a:r>
              <a:rPr lang="en-US" sz="1600" dirty="0">
                <a:latin typeface="Comic Sans MS" pitchFamily="66" charset="0"/>
              </a:rPr>
              <a:t> de la structure et la </a:t>
            </a:r>
            <a:r>
              <a:rPr lang="en-US" sz="1600" dirty="0" err="1">
                <a:latin typeface="Comic Sans MS" pitchFamily="66" charset="0"/>
              </a:rPr>
              <a:t>fonction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macromolécules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biologiques</a:t>
            </a:r>
            <a:r>
              <a:rPr lang="en-US" sz="1600" dirty="0">
                <a:latin typeface="Comic Sans MS" pitchFamily="66" charset="0"/>
              </a:rPr>
              <a:t> (N2IS)</a:t>
            </a:r>
          </a:p>
          <a:p>
            <a:pPr marL="906463" lvl="3">
              <a:buFontTx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Modélisation</a:t>
            </a:r>
            <a:r>
              <a:rPr lang="en-US" sz="1600" dirty="0">
                <a:latin typeface="Comic Sans MS" pitchFamily="66" charset="0"/>
              </a:rPr>
              <a:t> de </a:t>
            </a:r>
            <a:r>
              <a:rPr lang="en-US" sz="1600" dirty="0" err="1">
                <a:latin typeface="Comic Sans MS" pitchFamily="66" charset="0"/>
              </a:rPr>
              <a:t>flexibilité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macromolécules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biologiques</a:t>
            </a:r>
            <a:r>
              <a:rPr lang="en-US" sz="1600" dirty="0">
                <a:latin typeface="Comic Sans MS" pitchFamily="66" charset="0"/>
              </a:rPr>
              <a:t> (N2IS)</a:t>
            </a:r>
          </a:p>
          <a:p>
            <a:pPr marL="906463" lvl="3">
              <a:buFontTx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 </a:t>
            </a:r>
            <a:r>
              <a:rPr lang="fr-FR" sz="1600" dirty="0">
                <a:latin typeface="Comic Sans MS" pitchFamily="66" charset="0"/>
              </a:rPr>
              <a:t>Analyse </a:t>
            </a:r>
            <a:r>
              <a:rPr lang="fr-FR" sz="1600" dirty="0" err="1">
                <a:latin typeface="Comic Sans MS" pitchFamily="66" charset="0"/>
              </a:rPr>
              <a:t>conformationnelle</a:t>
            </a:r>
            <a:r>
              <a:rPr lang="fr-FR" sz="1600" dirty="0">
                <a:latin typeface="Comic Sans MS" pitchFamily="66" charset="0"/>
              </a:rPr>
              <a:t> de protéines (mouvement de boucles flexibles et réorganisation de domaines protéiques)  (RIS)</a:t>
            </a:r>
          </a:p>
          <a:p>
            <a:pPr marL="906463" lvl="3">
              <a:buFontTx/>
              <a:buChar char="-"/>
              <a:defRPr/>
            </a:pPr>
            <a:r>
              <a:rPr lang="fr-FR" sz="1600" dirty="0">
                <a:latin typeface="Comic Sans MS" pitchFamily="66" charset="0"/>
              </a:rPr>
              <a:t> Etude des trajectoires d'accès à des sites actifs enfouis, modèles de voies d'accès flexibles (interactions ligand-protéines ) (RIS)</a:t>
            </a:r>
            <a:endParaRPr lang="en-US" sz="1600" dirty="0"/>
          </a:p>
          <a:p>
            <a:pPr lvl="3">
              <a:defRPr/>
            </a:pPr>
            <a:endParaRPr lang="fr-FR" sz="300" kern="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9400" y="4298950"/>
            <a:ext cx="8659813" cy="1868488"/>
          </a:xfrm>
          <a:prstGeom prst="rect">
            <a:avLst/>
          </a:prstGeom>
          <a:solidFill>
            <a:srgbClr val="E3BBC2"/>
          </a:solidFill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Comic Sans MS" pitchFamily="66" charset="0"/>
              </a:rPr>
              <a:t>Les  </a:t>
            </a:r>
            <a:r>
              <a:rPr lang="en-US" b="1" kern="0" dirty="0" err="1">
                <a:latin typeface="Comic Sans MS" pitchFamily="66" charset="0"/>
              </a:rPr>
              <a:t>ouvertures</a:t>
            </a:r>
            <a:r>
              <a:rPr lang="en-US" b="1" kern="0" dirty="0">
                <a:latin typeface="Comic Sans MS" pitchFamily="66" charset="0"/>
              </a:rPr>
              <a:t> :</a:t>
            </a:r>
            <a:endParaRPr lang="en-US" b="1" dirty="0">
              <a:latin typeface="Comic Sans MS" pitchFamily="66" charset="0"/>
            </a:endParaRPr>
          </a:p>
          <a:p>
            <a:pPr marL="900113">
              <a:lnSpc>
                <a:spcPct val="90000"/>
              </a:lnSpc>
              <a:spcBef>
                <a:spcPct val="20000"/>
              </a:spcBef>
              <a:buFont typeface="Comic Sans MS" pitchFamily="66" charset="0"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fr-FR" sz="1600" dirty="0">
                <a:latin typeface="Comic Sans MS" pitchFamily="66" charset="0"/>
              </a:rPr>
              <a:t>Extension des algorithmes pour la prise en compte de la flexibilité globale des macromolécules (changements </a:t>
            </a:r>
            <a:r>
              <a:rPr lang="fr-FR" sz="1600" dirty="0" err="1">
                <a:latin typeface="Comic Sans MS" pitchFamily="66" charset="0"/>
              </a:rPr>
              <a:t>conformationnels</a:t>
            </a:r>
            <a:r>
              <a:rPr lang="fr-FR" sz="1600" dirty="0">
                <a:latin typeface="Comic Sans MS" pitchFamily="66" charset="0"/>
              </a:rPr>
              <a:t>, interactions ligand-protéines) </a:t>
            </a:r>
          </a:p>
          <a:p>
            <a:pPr marL="900113">
              <a:lnSpc>
                <a:spcPct val="90000"/>
              </a:lnSpc>
              <a:spcBef>
                <a:spcPct val="20000"/>
              </a:spcBef>
              <a:buFont typeface="Comic Sans MS" pitchFamily="66" charset="0"/>
              <a:buChar char="-"/>
              <a:defRPr/>
            </a:pPr>
            <a:r>
              <a:rPr lang="fr-FR" sz="1600" dirty="0">
                <a:latin typeface="Comic Sans MS" pitchFamily="66" charset="0"/>
              </a:rPr>
              <a:t> Modèles prédictifs de la dynamique fonctionnelle des protéines, criblage virtuel et modelage de molécules optimisées </a:t>
            </a:r>
          </a:p>
          <a:p>
            <a:pPr marL="900113">
              <a:lnSpc>
                <a:spcPct val="90000"/>
              </a:lnSpc>
              <a:spcBef>
                <a:spcPct val="20000"/>
              </a:spcBef>
              <a:buFont typeface="Comic Sans MS" pitchFamily="66" charset="0"/>
              <a:buChar char="-"/>
              <a:defRPr/>
            </a:pPr>
            <a:r>
              <a:rPr lang="fr-FR" sz="1600" dirty="0">
                <a:latin typeface="Comic Sans MS" pitchFamily="66" charset="0"/>
              </a:rPr>
              <a:t> Assemblages macromoléculaires: </a:t>
            </a:r>
          </a:p>
          <a:p>
            <a:pPr marL="900113">
              <a:lnSpc>
                <a:spcPct val="90000"/>
              </a:lnSpc>
              <a:spcBef>
                <a:spcPct val="20000"/>
              </a:spcBef>
              <a:buFont typeface="Comic Sans MS" pitchFamily="66" charset="0"/>
              <a:buChar char="-"/>
              <a:defRPr/>
            </a:pPr>
            <a:r>
              <a:rPr lang="fr-FR" sz="1600" dirty="0">
                <a:latin typeface="Comic Sans MS" pitchFamily="66" charset="0"/>
              </a:rPr>
              <a:t>Manipulation de nano-objets moléculaires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30724" name="ZoneTexte 4"/>
          <p:cNvSpPr txBox="1">
            <a:spLocks noChangeArrowheads="1"/>
          </p:cNvSpPr>
          <p:nvPr/>
        </p:nvSpPr>
        <p:spPr bwMode="auto">
          <a:xfrm>
            <a:off x="225425" y="1144588"/>
            <a:ext cx="8699500" cy="708025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solidFill>
                  <a:schemeClr val="bg1"/>
                </a:solidFill>
                <a:latin typeface="Comic Sans MS" pitchFamily="66" charset="0"/>
              </a:rPr>
              <a:t>Objectif</a:t>
            </a:r>
            <a:r>
              <a:rPr lang="en-US" sz="2400">
                <a:solidFill>
                  <a:schemeClr val="bg1"/>
                </a:solidFill>
                <a:latin typeface="Comic Sans MS" pitchFamily="66" charset="0"/>
              </a:rPr>
              <a:t>: </a:t>
            </a:r>
            <a:r>
              <a:rPr lang="en-US" sz="1600">
                <a:solidFill>
                  <a:schemeClr val="bg1"/>
                </a:solidFill>
                <a:latin typeface="Comic Sans MS" pitchFamily="66" charset="0"/>
              </a:rPr>
              <a:t>Comprendre et prédire les interactions moléculaires,  les sites de réactivités, les relations stuctures/réactivité </a:t>
            </a:r>
            <a:endParaRPr lang="fr-F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58763" y="385763"/>
            <a:ext cx="8662987" cy="461962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1"/>
                </a:solidFill>
                <a:latin typeface="Arial Black" pitchFamily="34" charset="0"/>
              </a:rPr>
              <a:t>Modélisation des interactions du et avec le vivant </a:t>
            </a:r>
            <a:endParaRPr lang="fr-FR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0825" y="2046288"/>
            <a:ext cx="8686800" cy="20478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Projets en cours:</a:t>
            </a:r>
          </a:p>
          <a:p>
            <a:pPr marL="906463" lvl="3">
              <a:buFontTx/>
              <a:buChar char="-"/>
              <a:defRPr/>
            </a:pPr>
            <a:r>
              <a:rPr lang="en-US" sz="1600" dirty="0"/>
              <a:t> </a:t>
            </a:r>
            <a:r>
              <a:rPr lang="en-US" sz="1600" dirty="0" err="1">
                <a:latin typeface="Comic Sans MS" pitchFamily="66" charset="0"/>
              </a:rPr>
              <a:t>Outils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prédictifs</a:t>
            </a:r>
            <a:r>
              <a:rPr lang="en-US" sz="1600" dirty="0">
                <a:latin typeface="Comic Sans MS" pitchFamily="66" charset="0"/>
              </a:rPr>
              <a:t> de la structure et la </a:t>
            </a:r>
            <a:r>
              <a:rPr lang="en-US" sz="1600" dirty="0" err="1">
                <a:latin typeface="Comic Sans MS" pitchFamily="66" charset="0"/>
              </a:rPr>
              <a:t>fonction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macromolécules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biologiques</a:t>
            </a:r>
            <a:r>
              <a:rPr lang="en-US" sz="1600" dirty="0">
                <a:latin typeface="Comic Sans MS" pitchFamily="66" charset="0"/>
              </a:rPr>
              <a:t> (N2IS)</a:t>
            </a:r>
          </a:p>
          <a:p>
            <a:pPr marL="906463" lvl="3">
              <a:buFontTx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Modélisation</a:t>
            </a:r>
            <a:r>
              <a:rPr lang="en-US" sz="1600" dirty="0">
                <a:latin typeface="Comic Sans MS" pitchFamily="66" charset="0"/>
              </a:rPr>
              <a:t> de </a:t>
            </a:r>
            <a:r>
              <a:rPr lang="en-US" sz="1600" dirty="0" err="1">
                <a:latin typeface="Comic Sans MS" pitchFamily="66" charset="0"/>
              </a:rPr>
              <a:t>flexibilité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macromolécules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biologiques</a:t>
            </a:r>
            <a:r>
              <a:rPr lang="en-US" sz="1600" dirty="0">
                <a:latin typeface="Comic Sans MS" pitchFamily="66" charset="0"/>
              </a:rPr>
              <a:t> (N2IS)</a:t>
            </a:r>
          </a:p>
          <a:p>
            <a:pPr marL="906463" lvl="3">
              <a:buFontTx/>
              <a:buChar char="-"/>
              <a:defRPr/>
            </a:pPr>
            <a:r>
              <a:rPr lang="en-US" sz="1600" dirty="0">
                <a:latin typeface="Comic Sans MS" pitchFamily="66" charset="0"/>
              </a:rPr>
              <a:t>  </a:t>
            </a:r>
            <a:r>
              <a:rPr lang="fr-FR" sz="1600" dirty="0">
                <a:latin typeface="Comic Sans MS" pitchFamily="66" charset="0"/>
              </a:rPr>
              <a:t>Analyse </a:t>
            </a:r>
            <a:r>
              <a:rPr lang="fr-FR" sz="1600" dirty="0" err="1">
                <a:latin typeface="Comic Sans MS" pitchFamily="66" charset="0"/>
              </a:rPr>
              <a:t>conformationnelle</a:t>
            </a:r>
            <a:r>
              <a:rPr lang="fr-FR" sz="1600" dirty="0">
                <a:latin typeface="Comic Sans MS" pitchFamily="66" charset="0"/>
              </a:rPr>
              <a:t> de protéines (mouvement de boucles flexibles et réorganisation de domaines protéiques)  (RIS)</a:t>
            </a:r>
          </a:p>
          <a:p>
            <a:pPr marL="906463" lvl="3">
              <a:buFontTx/>
              <a:buChar char="-"/>
              <a:defRPr/>
            </a:pPr>
            <a:r>
              <a:rPr lang="fr-FR" sz="1600" dirty="0">
                <a:latin typeface="Comic Sans MS" pitchFamily="66" charset="0"/>
              </a:rPr>
              <a:t> Etude des trajectoires d'accès à des sites actifs enfouis, modèles de voies d'accès flexibles (interactions ligand-protéines ) (RIS)</a:t>
            </a:r>
            <a:endParaRPr lang="en-US" sz="1600" dirty="0"/>
          </a:p>
          <a:p>
            <a:pPr lvl="3">
              <a:defRPr/>
            </a:pPr>
            <a:endParaRPr lang="fr-FR" sz="300" kern="0" dirty="0">
              <a:latin typeface="+mn-lt"/>
            </a:endParaRPr>
          </a:p>
        </p:txBody>
      </p:sp>
      <p:sp>
        <p:nvSpPr>
          <p:cNvPr id="31747" name="ZoneTexte 4"/>
          <p:cNvSpPr txBox="1">
            <a:spLocks noChangeArrowheads="1"/>
          </p:cNvSpPr>
          <p:nvPr/>
        </p:nvSpPr>
        <p:spPr bwMode="auto">
          <a:xfrm>
            <a:off x="225425" y="1144588"/>
            <a:ext cx="8699500" cy="708025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solidFill>
                  <a:schemeClr val="bg1"/>
                </a:solidFill>
                <a:latin typeface="Comic Sans MS" pitchFamily="66" charset="0"/>
              </a:rPr>
              <a:t>Objectif</a:t>
            </a:r>
            <a:r>
              <a:rPr lang="en-US" sz="2400">
                <a:solidFill>
                  <a:schemeClr val="bg1"/>
                </a:solidFill>
                <a:latin typeface="Comic Sans MS" pitchFamily="66" charset="0"/>
              </a:rPr>
              <a:t>: </a:t>
            </a:r>
            <a:r>
              <a:rPr lang="en-US" sz="1600">
                <a:solidFill>
                  <a:schemeClr val="bg1"/>
                </a:solidFill>
                <a:latin typeface="Comic Sans MS" pitchFamily="66" charset="0"/>
              </a:rPr>
              <a:t>Comprendre et prédire les interactions moléculaires,  les sites de réactivités, les relations stuctures/réactivité 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1748" name="ZoneTexte 5"/>
          <p:cNvSpPr txBox="1">
            <a:spLocks noChangeArrowheads="1"/>
          </p:cNvSpPr>
          <p:nvPr/>
        </p:nvSpPr>
        <p:spPr bwMode="auto">
          <a:xfrm>
            <a:off x="287338" y="4298950"/>
            <a:ext cx="4157662" cy="923925"/>
          </a:xfrm>
          <a:prstGeom prst="rect">
            <a:avLst/>
          </a:prstGeom>
          <a:solidFill>
            <a:srgbClr val="E3BBC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omic Sans MS" pitchFamily="66" charset="0"/>
              </a:rPr>
              <a:t>Flexibilité des molécules organiques, </a:t>
            </a:r>
          </a:p>
          <a:p>
            <a:r>
              <a:rPr lang="fr-FR">
                <a:latin typeface="Comic Sans MS" pitchFamily="66" charset="0"/>
              </a:rPr>
              <a:t>dynamique fonctionnelle,</a:t>
            </a:r>
          </a:p>
          <a:p>
            <a:r>
              <a:rPr lang="fr-FR">
                <a:latin typeface="Comic Sans MS" pitchFamily="66" charset="0"/>
              </a:rPr>
              <a:t>trajectoire d’accès  : </a:t>
            </a:r>
          </a:p>
        </p:txBody>
      </p:sp>
      <p:sp>
        <p:nvSpPr>
          <p:cNvPr id="31749" name="ZoneTexte 7"/>
          <p:cNvSpPr txBox="1">
            <a:spLocks noChangeArrowheads="1"/>
          </p:cNvSpPr>
          <p:nvPr/>
        </p:nvSpPr>
        <p:spPr bwMode="auto">
          <a:xfrm>
            <a:off x="300038" y="5364163"/>
            <a:ext cx="4121150" cy="646112"/>
          </a:xfrm>
          <a:prstGeom prst="rect">
            <a:avLst/>
          </a:prstGeom>
          <a:solidFill>
            <a:srgbClr val="E3BBC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omic Sans MS" pitchFamily="66" charset="0"/>
              </a:rPr>
              <a:t>Assemblage macromoléculaires,</a:t>
            </a:r>
          </a:p>
          <a:p>
            <a:r>
              <a:rPr lang="fr-FR">
                <a:latin typeface="Comic Sans MS" pitchFamily="66" charset="0"/>
              </a:rPr>
              <a:t>Manipulation nano-objets</a:t>
            </a:r>
          </a:p>
        </p:txBody>
      </p:sp>
      <p:sp>
        <p:nvSpPr>
          <p:cNvPr id="10" name="Double flèche horizontale 9"/>
          <p:cNvSpPr/>
          <p:nvPr/>
        </p:nvSpPr>
        <p:spPr>
          <a:xfrm>
            <a:off x="4613275" y="4545013"/>
            <a:ext cx="873125" cy="3000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751" name="ZoneTexte 11"/>
          <p:cNvSpPr txBox="1">
            <a:spLocks noChangeArrowheads="1"/>
          </p:cNvSpPr>
          <p:nvPr/>
        </p:nvSpPr>
        <p:spPr bwMode="auto">
          <a:xfrm>
            <a:off x="5781675" y="4230688"/>
            <a:ext cx="3006725" cy="923925"/>
          </a:xfrm>
          <a:prstGeom prst="rect">
            <a:avLst/>
          </a:prstGeom>
          <a:solidFill>
            <a:srgbClr val="E3BBC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omic Sans MS" pitchFamily="66" charset="0"/>
              </a:rPr>
              <a:t>Bioanalyse</a:t>
            </a:r>
          </a:p>
          <a:p>
            <a:r>
              <a:rPr lang="fr-FR">
                <a:latin typeface="Comic Sans MS" pitchFamily="66" charset="0"/>
              </a:rPr>
              <a:t>Instrumentation pour la biologie</a:t>
            </a:r>
          </a:p>
        </p:txBody>
      </p:sp>
      <p:sp>
        <p:nvSpPr>
          <p:cNvPr id="13" name="Double flèche horizontale 12"/>
          <p:cNvSpPr/>
          <p:nvPr/>
        </p:nvSpPr>
        <p:spPr>
          <a:xfrm>
            <a:off x="4641850" y="5570538"/>
            <a:ext cx="874713" cy="3000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753" name="ZoneTexte 13"/>
          <p:cNvSpPr txBox="1">
            <a:spLocks noChangeArrowheads="1"/>
          </p:cNvSpPr>
          <p:nvPr/>
        </p:nvSpPr>
        <p:spPr bwMode="auto">
          <a:xfrm>
            <a:off x="5768975" y="5502275"/>
            <a:ext cx="3008313" cy="369888"/>
          </a:xfrm>
          <a:prstGeom prst="rect">
            <a:avLst/>
          </a:prstGeom>
          <a:solidFill>
            <a:srgbClr val="E3BBC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omic Sans MS" pitchFamily="66" charset="0"/>
              </a:rPr>
              <a:t>Technologie Bio-inspirées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1852613" y="411163"/>
            <a:ext cx="5430837" cy="4619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Quelques remarques générales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5600" y="1160463"/>
            <a:ext cx="8515350" cy="2862262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r-FR" dirty="0"/>
              <a:t> </a:t>
            </a:r>
            <a:r>
              <a:rPr lang="fr-FR" dirty="0">
                <a:latin typeface="Comic Sans MS" pitchFamily="66" charset="0"/>
              </a:rPr>
              <a:t>Le cœur du métier reste centré sur actionnement/détection en cohérence avec les compétences acquis y compris hors de champ de la biologie (par ex RF)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latin typeface="Comic Sans MS" pitchFamily="66" charset="0"/>
              </a:rPr>
              <a:t> Tendances à la réduction  des dimensions pour atteindre des performances ultimes et à l’intégration de plus en plus complète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latin typeface="Comic Sans MS" pitchFamily="66" charset="0"/>
              </a:rPr>
              <a:t> Evolution de la biologie moléculaire vers la biologie cellulaire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latin typeface="Comic Sans MS" pitchFamily="66" charset="0"/>
              </a:rPr>
              <a:t> Rapprochement du « patient »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latin typeface="Comic Sans MS" pitchFamily="66" charset="0"/>
              </a:rPr>
              <a:t> Emergence de l’instrumentation pour des activités plus fondamentale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latin typeface="Comic Sans MS" pitchFamily="66" charset="0"/>
              </a:rPr>
              <a:t> Ouverture à des technologies très </a:t>
            </a:r>
            <a:r>
              <a:rPr lang="fr-FR" dirty="0" err="1">
                <a:latin typeface="Comic Sans MS" pitchFamily="66" charset="0"/>
              </a:rPr>
              <a:t>bottom</a:t>
            </a:r>
            <a:r>
              <a:rPr lang="fr-FR" dirty="0">
                <a:latin typeface="Comic Sans MS" pitchFamily="66" charset="0"/>
              </a:rPr>
              <a:t>-up sur des perspectives très long terme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3863" y="4640263"/>
            <a:ext cx="8364537" cy="92392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 </a:t>
            </a:r>
            <a:r>
              <a:rPr lang="fr-FR" b="1" dirty="0">
                <a:latin typeface="Comic Sans MS" pitchFamily="66" charset="0"/>
              </a:rPr>
              <a:t>Positionnement par rapport au contexte régional</a:t>
            </a:r>
            <a:r>
              <a:rPr lang="fr-FR" dirty="0">
                <a:latin typeface="Comic Sans MS" pitchFamily="66" charset="0"/>
              </a:rPr>
              <a:t>: 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FR" dirty="0">
                <a:latin typeface="Comic Sans MS" pitchFamily="66" charset="0"/>
              </a:rPr>
              <a:t> « pépinière » technologique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FR" dirty="0">
                <a:latin typeface="Comic Sans MS" pitchFamily="66" charset="0"/>
              </a:rPr>
              <a:t> préservation d’un positionnement générique</a:t>
            </a:r>
            <a:endParaRPr lang="fr-F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487363" y="384175"/>
            <a:ext cx="4086225" cy="46196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Plus pragmatiquement: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13314" name="AutoShape 4"/>
          <p:cNvSpPr>
            <a:spLocks noChangeArrowheads="1"/>
          </p:cNvSpPr>
          <p:nvPr/>
        </p:nvSpPr>
        <p:spPr bwMode="auto">
          <a:xfrm>
            <a:off x="608013" y="1089025"/>
            <a:ext cx="8059737" cy="28257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Anticiper les outils de demain (technologiques, conceptuels, logiciels) pour: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effectuer des percées dans la compréhension des mécanismes du vivant (biologie fondamentale)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apporter et déployer des solutions d’analyses performantes (laboratoire sur puce)</a:t>
            </a:r>
          </a:p>
          <a:p>
            <a:r>
              <a:rPr lang="fr-FR" sz="2000" b="1">
                <a:solidFill>
                  <a:schemeClr val="bg1"/>
                </a:solidFill>
                <a:latin typeface="Comic Sans MS" pitchFamily="66" charset="0"/>
              </a:rPr>
              <a:t>	- s’inspirer du vivant dans les démarches technologiques et conceptuelles (technologies bio-inspirées)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1519238" y="4713288"/>
            <a:ext cx="941387" cy="412750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665413" y="4486275"/>
            <a:ext cx="5861050" cy="782638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itchFamily="66" charset="0"/>
              </a:rPr>
              <a:t>Ne prend pas en compte les activités du pôle MOCOSY</a:t>
            </a:r>
            <a:endParaRPr lang="fr-FR" sz="2000" b="1" dirty="0">
              <a:solidFill>
                <a:schemeClr val="accent6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pSp>
        <p:nvGrpSpPr>
          <p:cNvPr id="14338" name="Groupe 19"/>
          <p:cNvGrpSpPr>
            <a:grpSpLocks/>
          </p:cNvGrpSpPr>
          <p:nvPr/>
        </p:nvGrpSpPr>
        <p:grpSpPr bwMode="auto">
          <a:xfrm>
            <a:off x="334963" y="1133475"/>
            <a:ext cx="8307387" cy="4919663"/>
            <a:chOff x="334850" y="953037"/>
            <a:chExt cx="8306879" cy="4919730"/>
          </a:xfrm>
        </p:grpSpPr>
        <p:grpSp>
          <p:nvGrpSpPr>
            <p:cNvPr id="14339" name="Groupe 22"/>
            <p:cNvGrpSpPr>
              <a:grpSpLocks/>
            </p:cNvGrpSpPr>
            <p:nvPr/>
          </p:nvGrpSpPr>
          <p:grpSpPr bwMode="auto">
            <a:xfrm>
              <a:off x="1107576" y="1043189"/>
              <a:ext cx="7534153" cy="4829578"/>
              <a:chOff x="631053" y="1043189"/>
              <a:chExt cx="7534153" cy="4829578"/>
            </a:xfrm>
          </p:grpSpPr>
          <p:graphicFrame>
            <p:nvGraphicFramePr>
              <p:cNvPr id="8" name="Diagramme 7"/>
              <p:cNvGraphicFramePr/>
              <p:nvPr/>
            </p:nvGraphicFramePr>
            <p:xfrm>
              <a:off x="631053" y="1043189"/>
              <a:ext cx="5151549" cy="334850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4" name="Ellipse 3"/>
              <p:cNvSpPr/>
              <p:nvPr/>
            </p:nvSpPr>
            <p:spPr>
              <a:xfrm>
                <a:off x="1494939" y="4701176"/>
                <a:ext cx="3411329" cy="1171591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dirty="0">
                    <a:solidFill>
                      <a:srgbClr val="00682F"/>
                    </a:solidFill>
                  </a:rPr>
                  <a:t>Instrumentation </a:t>
                </a:r>
                <a:r>
                  <a:rPr lang="fr-FR" dirty="0" err="1">
                    <a:solidFill>
                      <a:srgbClr val="00682F"/>
                    </a:solidFill>
                  </a:rPr>
                  <a:t>multi-fonctionnelle</a:t>
                </a:r>
                <a:r>
                  <a:rPr lang="fr-FR" dirty="0">
                    <a:solidFill>
                      <a:srgbClr val="00682F"/>
                    </a:solidFill>
                  </a:rPr>
                  <a:t> pour le patient</a:t>
                </a:r>
                <a:endParaRPr lang="fr-FR" dirty="0">
                  <a:solidFill>
                    <a:srgbClr val="00682F"/>
                  </a:solidFill>
                </a:endParaRPr>
              </a:p>
            </p:txBody>
          </p:sp>
          <p:sp>
            <p:nvSpPr>
              <p:cNvPr id="5" name="Flèche vers le bas 4"/>
              <p:cNvSpPr/>
              <p:nvPr/>
            </p:nvSpPr>
            <p:spPr>
              <a:xfrm>
                <a:off x="3014084" y="4069342"/>
                <a:ext cx="438123" cy="838211"/>
              </a:xfrm>
              <a:prstGeom prst="down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9" name="Ellipse 8"/>
              <p:cNvSpPr/>
              <p:nvPr/>
            </p:nvSpPr>
            <p:spPr>
              <a:xfrm>
                <a:off x="5344392" y="2859651"/>
                <a:ext cx="2601753" cy="1828825"/>
              </a:xfrm>
              <a:prstGeom prst="ellipse">
                <a:avLst/>
              </a:prstGeom>
              <a:solidFill>
                <a:srgbClr val="CC6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dirty="0"/>
                  <a:t>Instrumentation pour la biologie fondamentale</a:t>
                </a:r>
                <a:endParaRPr lang="fr-FR" dirty="0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5603138" y="1108614"/>
                <a:ext cx="2562068" cy="1377969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dirty="0">
                    <a:solidFill>
                      <a:schemeClr val="accent4">
                        <a:lumMod val="50000"/>
                        <a:lumOff val="50000"/>
                      </a:schemeClr>
                    </a:solidFill>
                  </a:rPr>
                  <a:t>Technologies bio-inspirées</a:t>
                </a:r>
                <a:endParaRPr lang="fr-FR" dirty="0">
                  <a:solidFill>
                    <a:schemeClr val="accent4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5" name="Flèche gauche 14"/>
              <p:cNvSpPr/>
              <p:nvPr/>
            </p:nvSpPr>
            <p:spPr>
              <a:xfrm rot="20322571">
                <a:off x="4217336" y="2048427"/>
                <a:ext cx="1557242" cy="239716"/>
              </a:xfrm>
              <a:prstGeom prst="left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6" name="Flèche gauche 15"/>
              <p:cNvSpPr/>
              <p:nvPr/>
            </p:nvSpPr>
            <p:spPr>
              <a:xfrm rot="16767676">
                <a:off x="6104717" y="2751706"/>
                <a:ext cx="1090627" cy="201601"/>
              </a:xfrm>
              <a:prstGeom prst="left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8" name="Flèche gauche 17"/>
              <p:cNvSpPr/>
              <p:nvPr/>
            </p:nvSpPr>
            <p:spPr>
              <a:xfrm rot="18672169">
                <a:off x="3500552" y="4059031"/>
                <a:ext cx="1878039" cy="212712"/>
              </a:xfrm>
              <a:prstGeom prst="left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9" name="Double flèche verticale 18"/>
              <p:cNvSpPr/>
              <p:nvPr/>
            </p:nvSpPr>
            <p:spPr>
              <a:xfrm rot="7184700">
                <a:off x="4914987" y="2533471"/>
                <a:ext cx="325441" cy="1498508"/>
              </a:xfrm>
              <a:prstGeom prst="upDown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21" name="Flèche gauche 20"/>
              <p:cNvSpPr/>
              <p:nvPr/>
            </p:nvSpPr>
            <p:spPr>
              <a:xfrm rot="18672169">
                <a:off x="5062577" y="2606448"/>
                <a:ext cx="1330343" cy="182551"/>
              </a:xfrm>
              <a:prstGeom prst="left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34850" y="953037"/>
              <a:ext cx="837127" cy="4868214"/>
            </a:xfrm>
            <a:prstGeom prst="rect">
              <a:avLst/>
            </a:prstGeom>
            <a:solidFill>
              <a:srgbClr val="9900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bg1">
                      <a:lumMod val="85000"/>
                    </a:schemeClr>
                  </a:solidFill>
                </a:rPr>
                <a:t>Modélisation  des interactions du et avec le vivant</a:t>
              </a:r>
              <a:endParaRPr lang="fr-FR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4" name="Flèche droite 23"/>
            <p:cNvSpPr/>
            <p:nvPr/>
          </p:nvSpPr>
          <p:spPr>
            <a:xfrm>
              <a:off x="1223796" y="1570583"/>
              <a:ext cx="695282" cy="309566"/>
            </a:xfrm>
            <a:prstGeom prst="rightArrow">
              <a:avLst/>
            </a:prstGeom>
            <a:solidFill>
              <a:srgbClr val="9900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5" name="Flèche droite 24"/>
            <p:cNvSpPr/>
            <p:nvPr/>
          </p:nvSpPr>
          <p:spPr>
            <a:xfrm>
              <a:off x="1220621" y="2573897"/>
              <a:ext cx="696869" cy="309566"/>
            </a:xfrm>
            <a:prstGeom prst="rightArrow">
              <a:avLst/>
            </a:prstGeom>
            <a:solidFill>
              <a:srgbClr val="9900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6" name="Flèche droite 25"/>
            <p:cNvSpPr/>
            <p:nvPr/>
          </p:nvSpPr>
          <p:spPr>
            <a:xfrm>
              <a:off x="1231732" y="3640712"/>
              <a:ext cx="695282" cy="309566"/>
            </a:xfrm>
            <a:prstGeom prst="rightArrow">
              <a:avLst/>
            </a:prstGeom>
            <a:solidFill>
              <a:srgbClr val="9900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7" name="Flèche droite 26"/>
            <p:cNvSpPr/>
            <p:nvPr/>
          </p:nvSpPr>
          <p:spPr>
            <a:xfrm>
              <a:off x="1242844" y="4886916"/>
              <a:ext cx="695282" cy="309567"/>
            </a:xfrm>
            <a:prstGeom prst="rightArrow">
              <a:avLst/>
            </a:prstGeom>
            <a:solidFill>
              <a:srgbClr val="9900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09550" y="2085975"/>
            <a:ext cx="8686800" cy="26368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Acquis détection:</a:t>
            </a:r>
          </a:p>
          <a:p>
            <a:pPr marL="1077913" lvl="3" indent="-2730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fr-FR" sz="1600" kern="0" dirty="0">
                <a:latin typeface="Comic Sans MS" pitchFamily="66" charset="0"/>
              </a:rPr>
              <a:t>Dosimètres de rayonnements, MEMS (pression), </a:t>
            </a:r>
            <a:r>
              <a:rPr lang="fr-FR" sz="1600" kern="0" dirty="0" err="1">
                <a:latin typeface="Comic Sans MS" pitchFamily="66" charset="0"/>
              </a:rPr>
              <a:t>ChemFET</a:t>
            </a:r>
            <a:r>
              <a:rPr lang="fr-FR" sz="1600" kern="0" dirty="0">
                <a:latin typeface="Comic Sans MS" pitchFamily="66" charset="0"/>
              </a:rPr>
              <a:t>, microcellules électrochimiques (M2D)</a:t>
            </a:r>
          </a:p>
          <a:p>
            <a:pPr marL="1077913" lvl="3" indent="-2730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fr-FR" sz="1600" kern="0" dirty="0">
                <a:latin typeface="Comic Sans MS" pitchFamily="66" charset="0"/>
              </a:rPr>
              <a:t>Transduction </a:t>
            </a:r>
            <a:r>
              <a:rPr lang="fr-FR" sz="1600" kern="0" dirty="0" err="1">
                <a:latin typeface="Comic Sans MS" pitchFamily="66" charset="0"/>
              </a:rPr>
              <a:t>piezo</a:t>
            </a:r>
            <a:r>
              <a:rPr lang="fr-FR" sz="1600" kern="0" dirty="0">
                <a:latin typeface="Comic Sans MS" pitchFamily="66" charset="0"/>
              </a:rPr>
              <a:t>, </a:t>
            </a:r>
            <a:r>
              <a:rPr lang="fr-FR" sz="1600" kern="0" dirty="0" err="1">
                <a:latin typeface="Comic Sans MS" pitchFamily="66" charset="0"/>
              </a:rPr>
              <a:t>diffra</a:t>
            </a:r>
            <a:r>
              <a:rPr lang="fr-FR" sz="1600" kern="0" dirty="0">
                <a:latin typeface="Comic Sans MS" pitchFamily="66" charset="0"/>
              </a:rPr>
              <a:t>-chip (NBS)</a:t>
            </a:r>
          </a:p>
          <a:p>
            <a:pPr marL="1077913" lvl="3" indent="-2730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endParaRPr lang="fr-FR" b="1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Acquis actionnement:</a:t>
            </a:r>
          </a:p>
          <a:p>
            <a:pPr marL="1077913" lvl="3" indent="-2730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fr-FR" sz="1600" kern="0" dirty="0">
                <a:latin typeface="Comic Sans MS" pitchFamily="66" charset="0"/>
              </a:rPr>
              <a:t>Actionnement fluidique, piégeage et tri magnétique, ingénierie thermique et surfaces actives pour </a:t>
            </a:r>
            <a:r>
              <a:rPr lang="fr-FR" sz="1600" kern="0" dirty="0" err="1">
                <a:latin typeface="Comic Sans MS" pitchFamily="66" charset="0"/>
              </a:rPr>
              <a:t>bio-concentration</a:t>
            </a:r>
            <a:r>
              <a:rPr lang="fr-FR" sz="1600" kern="0" dirty="0">
                <a:latin typeface="Comic Sans MS" pitchFamily="66" charset="0"/>
              </a:rPr>
              <a:t>  (N2IS)</a:t>
            </a:r>
          </a:p>
          <a:p>
            <a:pPr marL="1077913" lvl="3" indent="-2730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fr-FR" sz="1600" kern="0" dirty="0">
                <a:latin typeface="Comic Sans MS" pitchFamily="66" charset="0"/>
              </a:rPr>
              <a:t>Intégration fluidique tout polymère et hybride des composants sur supports polymère (N2IS)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defRPr/>
            </a:pPr>
            <a:endParaRPr lang="fr-FR" sz="16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fr-FR" sz="300" kern="0" dirty="0">
              <a:latin typeface="+mn-lt"/>
            </a:endParaRPr>
          </a:p>
        </p:txBody>
      </p:sp>
      <p:sp>
        <p:nvSpPr>
          <p:cNvPr id="5" name="Text Box 43"/>
          <p:cNvSpPr txBox="1">
            <a:spLocks noChangeArrowheads="1"/>
          </p:cNvSpPr>
          <p:nvPr/>
        </p:nvSpPr>
        <p:spPr bwMode="auto">
          <a:xfrm>
            <a:off x="641350" y="346075"/>
            <a:ext cx="7981950" cy="46037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Détection et actionnement pour la bio-analyse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4000" y="4833938"/>
            <a:ext cx="8616950" cy="111125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>
                <a:latin typeface="Comic Sans MS" pitchFamily="66" charset="0"/>
              </a:rPr>
              <a:t>Un </a:t>
            </a:r>
            <a:r>
              <a:rPr lang="en-US" b="1" kern="0" dirty="0" err="1">
                <a:latin typeface="Comic Sans MS" pitchFamily="66" charset="0"/>
              </a:rPr>
              <a:t>tissu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industriel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existant</a:t>
            </a:r>
            <a:r>
              <a:rPr lang="en-US" b="1" kern="0" dirty="0">
                <a:latin typeface="Comic Sans MS" pitchFamily="66" charset="0"/>
              </a:rPr>
              <a:t> et </a:t>
            </a:r>
            <a:r>
              <a:rPr lang="en-US" b="1" kern="0" dirty="0" err="1">
                <a:latin typeface="Comic Sans MS" pitchFamily="66" charset="0"/>
              </a:rPr>
              <a:t>impliqué</a:t>
            </a:r>
            <a:r>
              <a:rPr lang="en-US" b="1" kern="0" dirty="0">
                <a:latin typeface="Comic Sans MS" pitchFamily="66" charset="0"/>
              </a:rPr>
              <a:t>: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 err="1">
                <a:latin typeface="Comic Sans MS" pitchFamily="66" charset="0"/>
              </a:rPr>
              <a:t>Trad</a:t>
            </a:r>
            <a:r>
              <a:rPr lang="en-US" sz="1600" kern="0" dirty="0">
                <a:latin typeface="Comic Sans MS" pitchFamily="66" charset="0"/>
              </a:rPr>
              <a:t>, </a:t>
            </a:r>
            <a:r>
              <a:rPr lang="en-US" sz="1600" kern="0" dirty="0" err="1">
                <a:latin typeface="Comic Sans MS" pitchFamily="66" charset="0"/>
              </a:rPr>
              <a:t>Hémodia</a:t>
            </a:r>
            <a:r>
              <a:rPr lang="en-US" sz="1600" kern="0" dirty="0">
                <a:latin typeface="Comic Sans MS" pitchFamily="66" charset="0"/>
              </a:rPr>
              <a:t>/</a:t>
            </a:r>
            <a:r>
              <a:rPr lang="en-US" sz="1600" kern="0" dirty="0" err="1">
                <a:latin typeface="Comic Sans MS" pitchFamily="66" charset="0"/>
              </a:rPr>
              <a:t>Captomed</a:t>
            </a:r>
            <a:r>
              <a:rPr lang="en-US" sz="1600" kern="0" dirty="0">
                <a:latin typeface="Comic Sans MS" pitchFamily="66" charset="0"/>
              </a:rPr>
              <a:t>, Pierre Fabre </a:t>
            </a:r>
            <a:r>
              <a:rPr lang="en-US" sz="1600" kern="0" dirty="0" err="1">
                <a:latin typeface="Comic Sans MS" pitchFamily="66" charset="0"/>
              </a:rPr>
              <a:t>Dermocosmétique</a:t>
            </a:r>
            <a:r>
              <a:rPr lang="en-US" sz="1600" kern="0" dirty="0">
                <a:latin typeface="Comic Sans MS" pitchFamily="66" charset="0"/>
              </a:rPr>
              <a:t>, </a:t>
            </a:r>
            <a:r>
              <a:rPr lang="en-US" sz="1600" kern="0" dirty="0" err="1">
                <a:latin typeface="Comic Sans MS" pitchFamily="66" charset="0"/>
              </a:rPr>
              <a:t>Elitech</a:t>
            </a:r>
            <a:r>
              <a:rPr lang="en-US" sz="1600" kern="0" dirty="0">
                <a:latin typeface="Comic Sans MS" pitchFamily="66" charset="0"/>
              </a:rPr>
              <a:t>, </a:t>
            </a:r>
            <a:r>
              <a:rPr lang="en-US" sz="1600" kern="0" dirty="0" err="1">
                <a:latin typeface="Comic Sans MS" pitchFamily="66" charset="0"/>
              </a:rPr>
              <a:t>Innopsys</a:t>
            </a:r>
            <a:endParaRPr lang="en-US" sz="1600" kern="0" dirty="0"/>
          </a:p>
          <a:p>
            <a:pPr>
              <a:defRPr/>
            </a:pPr>
            <a:endParaRPr lang="fr-FR" dirty="0"/>
          </a:p>
        </p:txBody>
      </p:sp>
      <p:sp>
        <p:nvSpPr>
          <p:cNvPr id="15364" name="ZoneTexte 6"/>
          <p:cNvSpPr txBox="1">
            <a:spLocks noChangeArrowheads="1"/>
          </p:cNvSpPr>
          <p:nvPr/>
        </p:nvSpPr>
        <p:spPr bwMode="auto">
          <a:xfrm>
            <a:off x="225425" y="993775"/>
            <a:ext cx="8664575" cy="954088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/>
            <a:r>
              <a:rPr lang="en-US" sz="2400" b="1">
                <a:latin typeface="Comic Sans MS" pitchFamily="66" charset="0"/>
              </a:rPr>
              <a:t>Objectif</a:t>
            </a:r>
            <a:r>
              <a:rPr lang="en-US" sz="2400">
                <a:latin typeface="Comic Sans MS" pitchFamily="66" charset="0"/>
              </a:rPr>
              <a:t>: </a:t>
            </a:r>
            <a:r>
              <a:rPr lang="en-US" sz="1600">
                <a:latin typeface="Comic Sans MS" pitchFamily="66" charset="0"/>
              </a:rPr>
              <a:t>Proposer des solutions technologiques permettant le diagnostic biologique ou médical au plus près de patient ou sur site, le diagnostic plus rapide, plus simple, plus complet, à moindre coût, …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1175" y="2606675"/>
            <a:ext cx="8386763" cy="3524250"/>
          </a:xfrm>
          <a:prstGeom prst="rect">
            <a:avLst/>
          </a:prstGeom>
          <a:solidFill>
            <a:srgbClr val="E3BBC2"/>
          </a:solidFill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Comic Sans MS" pitchFamily="66" charset="0"/>
              </a:rPr>
              <a:t>Les  orientations :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1" kern="0" dirty="0">
                <a:latin typeface="Comic Sans MS" pitchFamily="66" charset="0"/>
              </a:rPr>
              <a:t>Diversifier les </a:t>
            </a:r>
            <a:r>
              <a:rPr lang="en-US" b="1" kern="0" dirty="0" err="1">
                <a:latin typeface="Comic Sans MS" pitchFamily="66" charset="0"/>
              </a:rPr>
              <a:t>outils</a:t>
            </a:r>
            <a:r>
              <a:rPr lang="en-US" b="1" kern="0" dirty="0">
                <a:latin typeface="Comic Sans MS" pitchFamily="66" charset="0"/>
              </a:rPr>
              <a:t> de </a:t>
            </a:r>
            <a:r>
              <a:rPr lang="en-US" b="1" kern="0" dirty="0" err="1">
                <a:latin typeface="Comic Sans MS" pitchFamily="66" charset="0"/>
              </a:rPr>
              <a:t>détection</a:t>
            </a:r>
            <a:r>
              <a:rPr lang="en-US" b="1" kern="0" dirty="0">
                <a:latin typeface="Comic Sans MS" pitchFamily="66" charset="0"/>
              </a:rPr>
              <a:t> pour </a:t>
            </a:r>
            <a:r>
              <a:rPr lang="en-US" b="1" kern="0" dirty="0" err="1">
                <a:latin typeface="Comic Sans MS" pitchFamily="66" charset="0"/>
              </a:rPr>
              <a:t>couvrir</a:t>
            </a:r>
            <a:r>
              <a:rPr lang="en-US" b="1" kern="0" dirty="0">
                <a:latin typeface="Comic Sans MS" pitchFamily="66" charset="0"/>
              </a:rPr>
              <a:t> le </a:t>
            </a:r>
            <a:r>
              <a:rPr lang="en-US" b="1" kern="0" dirty="0" err="1">
                <a:latin typeface="Comic Sans MS" pitchFamily="66" charset="0"/>
              </a:rPr>
              <a:t>besoin</a:t>
            </a:r>
            <a:r>
              <a:rPr lang="en-US" b="1" kern="0" dirty="0">
                <a:latin typeface="Comic Sans MS" pitchFamily="66" charset="0"/>
              </a:rPr>
              <a:t> plus </a:t>
            </a:r>
            <a:r>
              <a:rPr lang="en-US" b="1" kern="0" dirty="0" err="1">
                <a:latin typeface="Comic Sans MS" pitchFamily="66" charset="0"/>
              </a:rPr>
              <a:t>largement</a:t>
            </a:r>
            <a:endParaRPr lang="en-US" b="1" kern="0" dirty="0">
              <a:latin typeface="Comic Sans MS" pitchFamily="66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 err="1">
                <a:latin typeface="Comic Sans MS" pitchFamily="66" charset="0"/>
              </a:rPr>
              <a:t>Utilisation</a:t>
            </a:r>
            <a:r>
              <a:rPr lang="en-US" sz="1600" kern="0" dirty="0">
                <a:latin typeface="Comic Sans MS" pitchFamily="66" charset="0"/>
              </a:rPr>
              <a:t> des RF (pour la </a:t>
            </a:r>
            <a:r>
              <a:rPr lang="en-US" sz="1600" kern="0" dirty="0" err="1">
                <a:latin typeface="Comic Sans MS" pitchFamily="66" charset="0"/>
              </a:rPr>
              <a:t>détection</a:t>
            </a:r>
            <a:r>
              <a:rPr lang="en-US" sz="1600" kern="0" dirty="0">
                <a:latin typeface="Comic Sans MS" pitchFamily="66" charset="0"/>
              </a:rPr>
              <a:t> via des </a:t>
            </a:r>
            <a:r>
              <a:rPr lang="en-US" sz="1600" kern="0" dirty="0" err="1">
                <a:latin typeface="Comic Sans MS" pitchFamily="66" charset="0"/>
              </a:rPr>
              <a:t>particules</a:t>
            </a:r>
            <a:r>
              <a:rPr lang="en-US" sz="1600" kern="0" dirty="0">
                <a:latin typeface="Comic Sans MS" pitchFamily="66" charset="0"/>
              </a:rPr>
              <a:t> </a:t>
            </a:r>
            <a:r>
              <a:rPr lang="en-US" sz="1600" kern="0" dirty="0" err="1">
                <a:latin typeface="Comic Sans MS" pitchFamily="66" charset="0"/>
              </a:rPr>
              <a:t>magnétiques</a:t>
            </a:r>
            <a:r>
              <a:rPr lang="en-US" sz="1600" kern="0" dirty="0">
                <a:latin typeface="Comic Sans MS" pitchFamily="66" charset="0"/>
              </a:rPr>
              <a:t> par ex)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 err="1">
                <a:latin typeface="Comic Sans MS" pitchFamily="66" charset="0"/>
              </a:rPr>
              <a:t>Optique</a:t>
            </a:r>
            <a:r>
              <a:rPr lang="en-US" sz="1600" kern="0" dirty="0">
                <a:latin typeface="Comic Sans MS" pitchFamily="66" charset="0"/>
              </a:rPr>
              <a:t> non </a:t>
            </a:r>
            <a:r>
              <a:rPr lang="en-US" sz="1600" kern="0" dirty="0" err="1">
                <a:latin typeface="Comic Sans MS" pitchFamily="66" charset="0"/>
              </a:rPr>
              <a:t>linéaire</a:t>
            </a:r>
            <a:r>
              <a:rPr lang="en-US" sz="1600" kern="0" dirty="0">
                <a:latin typeface="Comic Sans MS" pitchFamily="66" charset="0"/>
              </a:rPr>
              <a:t> pour la </a:t>
            </a:r>
            <a:r>
              <a:rPr lang="en-US" sz="1600" kern="0" dirty="0" err="1">
                <a:latin typeface="Comic Sans MS" pitchFamily="66" charset="0"/>
              </a:rPr>
              <a:t>biodétection</a:t>
            </a:r>
            <a:r>
              <a:rPr lang="en-US" sz="1600" kern="0" dirty="0">
                <a:latin typeface="Comic Sans MS" pitchFamily="66" charset="0"/>
              </a:rPr>
              <a:t> sans </a:t>
            </a:r>
            <a:r>
              <a:rPr lang="en-US" sz="1600" kern="0" dirty="0" err="1">
                <a:latin typeface="Comic Sans MS" pitchFamily="66" charset="0"/>
              </a:rPr>
              <a:t>marquage</a:t>
            </a:r>
            <a:r>
              <a:rPr lang="en-US" sz="1600" kern="0" dirty="0">
                <a:latin typeface="Comic Sans MS" pitchFamily="66" charset="0"/>
              </a:rPr>
              <a:t> (SERS, CARS…)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endParaRPr lang="en-US" b="1" kern="0" dirty="0">
              <a:latin typeface="Comic Sans MS" pitchFamily="66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1" kern="0" dirty="0" err="1">
                <a:latin typeface="Comic Sans MS" pitchFamily="66" charset="0"/>
              </a:rPr>
              <a:t>Introduire</a:t>
            </a:r>
            <a:r>
              <a:rPr lang="en-US" b="1" kern="0" dirty="0">
                <a:latin typeface="Comic Sans MS" pitchFamily="66" charset="0"/>
              </a:rPr>
              <a:t> la </a:t>
            </a:r>
            <a:r>
              <a:rPr lang="en-US" b="1" kern="0" dirty="0" err="1">
                <a:latin typeface="Comic Sans MS" pitchFamily="66" charset="0"/>
              </a:rPr>
              <a:t>problématique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cellulaire</a:t>
            </a:r>
            <a:endParaRPr lang="en-US" b="1" kern="0" dirty="0">
              <a:latin typeface="Comic Sans MS" pitchFamily="66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 err="1">
                <a:latin typeface="Comic Sans MS" pitchFamily="66" charset="0"/>
              </a:rPr>
              <a:t>Utilisation</a:t>
            </a:r>
            <a:r>
              <a:rPr lang="en-US" sz="1600" kern="0" dirty="0">
                <a:latin typeface="Comic Sans MS" pitchFamily="66" charset="0"/>
              </a:rPr>
              <a:t> de sources </a:t>
            </a:r>
            <a:r>
              <a:rPr lang="en-US" sz="1600" kern="0" dirty="0" err="1">
                <a:latin typeface="Comic Sans MS" pitchFamily="66" charset="0"/>
              </a:rPr>
              <a:t>optiques</a:t>
            </a:r>
            <a:r>
              <a:rPr lang="en-US" sz="1600" kern="0" dirty="0">
                <a:latin typeface="Comic Sans MS" pitchFamily="66" charset="0"/>
              </a:rPr>
              <a:t> </a:t>
            </a:r>
            <a:r>
              <a:rPr lang="en-US" sz="1600" kern="0" dirty="0" err="1">
                <a:latin typeface="Comic Sans MS" pitchFamily="66" charset="0"/>
              </a:rPr>
              <a:t>intégrées</a:t>
            </a:r>
            <a:r>
              <a:rPr lang="en-US" sz="1600" kern="0" dirty="0">
                <a:latin typeface="Comic Sans MS" pitchFamily="66" charset="0"/>
              </a:rPr>
              <a:t> (VCSEL) pour le </a:t>
            </a:r>
            <a:r>
              <a:rPr lang="en-US" sz="1600" kern="0" dirty="0" err="1">
                <a:latin typeface="Comic Sans MS" pitchFamily="66" charset="0"/>
              </a:rPr>
              <a:t>comptage</a:t>
            </a:r>
            <a:r>
              <a:rPr lang="en-US" sz="1600" kern="0" dirty="0">
                <a:latin typeface="Comic Sans MS" pitchFamily="66" charset="0"/>
              </a:rPr>
              <a:t> </a:t>
            </a:r>
            <a:r>
              <a:rPr lang="en-US" sz="1600" kern="0" dirty="0" err="1">
                <a:latin typeface="Comic Sans MS" pitchFamily="66" charset="0"/>
              </a:rPr>
              <a:t>cellulaire</a:t>
            </a:r>
            <a:r>
              <a:rPr lang="en-US" sz="1600" kern="0" dirty="0">
                <a:latin typeface="Comic Sans MS" pitchFamily="66" charset="0"/>
              </a:rPr>
              <a:t> (FACS)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latin typeface="Comic Sans MS" pitchFamily="66" charset="0"/>
              </a:rPr>
              <a:t>Tri </a:t>
            </a:r>
            <a:r>
              <a:rPr lang="en-US" sz="1600" kern="0" dirty="0" err="1">
                <a:latin typeface="Comic Sans MS" pitchFamily="66" charset="0"/>
              </a:rPr>
              <a:t>cellulaire</a:t>
            </a:r>
            <a:r>
              <a:rPr lang="en-US" sz="1600" kern="0" dirty="0">
                <a:latin typeface="Comic Sans MS" pitchFamily="66" charset="0"/>
              </a:rPr>
              <a:t> multi-</a:t>
            </a:r>
            <a:r>
              <a:rPr lang="en-US" sz="1600" kern="0" dirty="0" err="1">
                <a:latin typeface="Comic Sans MS" pitchFamily="66" charset="0"/>
              </a:rPr>
              <a:t>critère</a:t>
            </a:r>
            <a:endParaRPr lang="en-US" sz="1600" kern="0" dirty="0">
              <a:latin typeface="Comic Sans MS" pitchFamily="66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 err="1">
                <a:latin typeface="Comic Sans MS" pitchFamily="66" charset="0"/>
              </a:rPr>
              <a:t>Actionneurs</a:t>
            </a:r>
            <a:r>
              <a:rPr lang="en-US" sz="1600" kern="0" dirty="0">
                <a:latin typeface="Comic Sans MS" pitchFamily="66" charset="0"/>
              </a:rPr>
              <a:t>/</a:t>
            </a:r>
            <a:r>
              <a:rPr lang="en-US" sz="1600" kern="0" dirty="0" err="1">
                <a:latin typeface="Comic Sans MS" pitchFamily="66" charset="0"/>
              </a:rPr>
              <a:t>détecteurs</a:t>
            </a:r>
            <a:r>
              <a:rPr lang="en-US" sz="1600" kern="0" dirty="0">
                <a:latin typeface="Comic Sans MS" pitchFamily="66" charset="0"/>
              </a:rPr>
              <a:t> </a:t>
            </a:r>
            <a:r>
              <a:rPr lang="en-US" sz="1600" kern="0" dirty="0" err="1">
                <a:latin typeface="Comic Sans MS" pitchFamily="66" charset="0"/>
              </a:rPr>
              <a:t>bactériens</a:t>
            </a:r>
            <a:endParaRPr lang="en-US" sz="1600" kern="0" dirty="0">
              <a:latin typeface="Comic Sans MS" pitchFamily="66" charset="0"/>
            </a:endParaRPr>
          </a:p>
        </p:txBody>
      </p:sp>
      <p:sp>
        <p:nvSpPr>
          <p:cNvPr id="16386" name="ZoneTexte 3"/>
          <p:cNvSpPr txBox="1">
            <a:spLocks noChangeArrowheads="1"/>
          </p:cNvSpPr>
          <p:nvPr/>
        </p:nvSpPr>
        <p:spPr bwMode="auto">
          <a:xfrm>
            <a:off x="519113" y="1036638"/>
            <a:ext cx="8378825" cy="1477962"/>
          </a:xfrm>
          <a:prstGeom prst="rect">
            <a:avLst/>
          </a:prstGeom>
          <a:solidFill>
            <a:srgbClr val="E3BBC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990033"/>
                </a:solidFill>
                <a:latin typeface="Comic Sans MS" pitchFamily="66" charset="0"/>
              </a:rPr>
              <a:t>Les enjeux/Objectifs:</a:t>
            </a:r>
          </a:p>
          <a:p>
            <a:r>
              <a:rPr lang="fr-FR">
                <a:solidFill>
                  <a:srgbClr val="990033"/>
                </a:solidFill>
                <a:latin typeface="Comic Sans MS" pitchFamily="66" charset="0"/>
              </a:rPr>
              <a:t>	- le diagnostic intégré, au plus prés du patient</a:t>
            </a:r>
          </a:p>
          <a:p>
            <a:r>
              <a:rPr lang="fr-FR">
                <a:solidFill>
                  <a:srgbClr val="990033"/>
                </a:solidFill>
                <a:latin typeface="Comic Sans MS" pitchFamily="66" charset="0"/>
              </a:rPr>
              <a:t>	- l’intégration complète et multifonctionnelle: c’est un verrou non encore résolu, clé du succès industriel/commercial/sociétal</a:t>
            </a:r>
          </a:p>
          <a:p>
            <a:r>
              <a:rPr lang="fr-FR">
                <a:solidFill>
                  <a:srgbClr val="990033"/>
                </a:solidFill>
                <a:latin typeface="Comic Sans MS" pitchFamily="66" charset="0"/>
              </a:rPr>
              <a:t>	- définir et implémenter les fonctions clés</a:t>
            </a:r>
          </a:p>
        </p:txBody>
      </p:sp>
      <p:sp>
        <p:nvSpPr>
          <p:cNvPr id="5" name="Text Box 43"/>
          <p:cNvSpPr txBox="1">
            <a:spLocks noChangeArrowheads="1"/>
          </p:cNvSpPr>
          <p:nvPr/>
        </p:nvSpPr>
        <p:spPr bwMode="auto">
          <a:xfrm>
            <a:off x="641350" y="346075"/>
            <a:ext cx="7981950" cy="46037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Détection et actionnement pour la bio-analyse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355600" y="346075"/>
            <a:ext cx="8477250" cy="460375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 err="1">
                <a:solidFill>
                  <a:schemeClr val="bg2"/>
                </a:solidFill>
                <a:latin typeface="Arial Black" pitchFamily="34" charset="0"/>
              </a:rPr>
              <a:t>Nanocomposants</a:t>
            </a: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 pour la détection ultra-sensible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2563" y="2127250"/>
            <a:ext cx="8686800" cy="20621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Acquis détection:</a:t>
            </a:r>
          </a:p>
          <a:p>
            <a:pPr marL="798513" lvl="3">
              <a:buFont typeface="Georgia" pitchFamily="18" charset="0"/>
              <a:buChar char="―"/>
              <a:defRPr/>
            </a:pPr>
            <a:r>
              <a:rPr lang="en-US" sz="1600" dirty="0" err="1">
                <a:latin typeface="Comic Sans MS" pitchFamily="66" charset="0"/>
              </a:rPr>
              <a:t>Nanofils</a:t>
            </a:r>
            <a:r>
              <a:rPr lang="en-US" sz="1600" dirty="0">
                <a:latin typeface="Comic Sans MS" pitchFamily="66" charset="0"/>
              </a:rPr>
              <a:t> (NBS)</a:t>
            </a:r>
          </a:p>
          <a:p>
            <a:pPr marL="798513" lvl="3">
              <a:buFont typeface="Georgia" pitchFamily="18" charset="0"/>
              <a:buChar char="―"/>
              <a:defRPr/>
            </a:pPr>
            <a:r>
              <a:rPr lang="en-US" sz="1600" dirty="0" err="1">
                <a:latin typeface="Comic Sans MS" pitchFamily="66" charset="0"/>
              </a:rPr>
              <a:t>Nano-réseau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optique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diffractant</a:t>
            </a:r>
            <a:r>
              <a:rPr lang="en-US" sz="1600" dirty="0">
                <a:latin typeface="Comic Sans MS" pitchFamily="66" charset="0"/>
              </a:rPr>
              <a:t> (NBS)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fr-FR" b="1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b="1" kern="0" dirty="0">
                <a:latin typeface="Comic Sans MS" pitchFamily="66" charset="0"/>
              </a:rPr>
              <a:t>Acquis connexes :</a:t>
            </a:r>
          </a:p>
          <a:p>
            <a:pPr marL="798513" lvl="3">
              <a:buFont typeface="Georgia" pitchFamily="18" charset="0"/>
              <a:buChar char="―"/>
              <a:defRPr/>
            </a:pPr>
            <a:r>
              <a:rPr lang="en-US" sz="1600" dirty="0" err="1">
                <a:latin typeface="Comic Sans MS" pitchFamily="66" charset="0"/>
              </a:rPr>
              <a:t>Nano-dépôt</a:t>
            </a:r>
            <a:r>
              <a:rPr lang="en-US" sz="1600" dirty="0">
                <a:latin typeface="Comic Sans MS" pitchFamily="66" charset="0"/>
              </a:rPr>
              <a:t> par plume (NBS)</a:t>
            </a:r>
          </a:p>
          <a:p>
            <a:pPr marL="798513" lvl="3">
              <a:buFont typeface="Georgia" pitchFamily="18" charset="0"/>
              <a:buChar char="―"/>
              <a:defRPr/>
            </a:pPr>
            <a:r>
              <a:rPr lang="en-US" sz="1600" dirty="0" err="1">
                <a:latin typeface="Comic Sans MS" pitchFamily="66" charset="0"/>
              </a:rPr>
              <a:t>Nano-canaux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fluidiques</a:t>
            </a:r>
            <a:r>
              <a:rPr lang="en-US" sz="1600" dirty="0">
                <a:latin typeface="Comic Sans MS" pitchFamily="66" charset="0"/>
              </a:rPr>
              <a:t> (N2IS)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defRPr/>
            </a:pPr>
            <a:endParaRPr lang="fr-FR" sz="16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fr-FR" sz="300" kern="0" dirty="0">
              <a:latin typeface="+mn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1450" y="4575175"/>
            <a:ext cx="8699500" cy="612775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>
                <a:latin typeface="Comic Sans MS" pitchFamily="66" charset="0"/>
              </a:rPr>
              <a:t>Un </a:t>
            </a:r>
            <a:r>
              <a:rPr lang="en-US" b="1" kern="0" dirty="0" err="1">
                <a:latin typeface="Comic Sans MS" pitchFamily="66" charset="0"/>
              </a:rPr>
              <a:t>tissu</a:t>
            </a:r>
            <a:r>
              <a:rPr lang="en-US" b="1" kern="0" dirty="0">
                <a:latin typeface="Comic Sans MS" pitchFamily="66" charset="0"/>
              </a:rPr>
              <a:t> </a:t>
            </a:r>
            <a:r>
              <a:rPr lang="en-US" b="1" kern="0" dirty="0" err="1">
                <a:latin typeface="Comic Sans MS" pitchFamily="66" charset="0"/>
              </a:rPr>
              <a:t>industriel</a:t>
            </a:r>
            <a:r>
              <a:rPr lang="en-US" b="1" kern="0" dirty="0">
                <a:latin typeface="Comic Sans MS" pitchFamily="66" charset="0"/>
              </a:rPr>
              <a:t> ?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dirty="0">
                <a:latin typeface="Comic Sans MS" pitchFamily="66" charset="0"/>
              </a:rPr>
              <a:t>Perspectives </a:t>
            </a:r>
            <a:r>
              <a:rPr lang="en-US" sz="1600" dirty="0" err="1">
                <a:latin typeface="Comic Sans MS" pitchFamily="66" charset="0"/>
              </a:rPr>
              <a:t>Journée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Systèmes</a:t>
            </a:r>
            <a:r>
              <a:rPr lang="en-US" sz="1600" dirty="0">
                <a:latin typeface="Comic Sans MS" pitchFamily="66" charset="0"/>
              </a:rPr>
              <a:t> et Santé ?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17412" name="ZoneTexte 4"/>
          <p:cNvSpPr txBox="1">
            <a:spLocks noChangeArrowheads="1"/>
          </p:cNvSpPr>
          <p:nvPr/>
        </p:nvSpPr>
        <p:spPr bwMode="auto">
          <a:xfrm>
            <a:off x="225425" y="1103313"/>
            <a:ext cx="8664575" cy="708025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/>
            <a:r>
              <a:rPr lang="en-US" sz="2400" b="1">
                <a:latin typeface="Comic Sans MS" pitchFamily="66" charset="0"/>
              </a:rPr>
              <a:t>Objectif</a:t>
            </a:r>
            <a:r>
              <a:rPr lang="en-US" sz="2400">
                <a:latin typeface="Comic Sans MS" pitchFamily="66" charset="0"/>
              </a:rPr>
              <a:t>: </a:t>
            </a:r>
            <a:r>
              <a:rPr lang="en-US" sz="1600">
                <a:latin typeface="Comic Sans MS" pitchFamily="66" charset="0"/>
              </a:rPr>
              <a:t>Proposer des solutions technologiques pour atteindre des gammes de détection ultime, simplifier les protocoles d’analyse, favoriser le diagnostic précoce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355600" y="346075"/>
            <a:ext cx="8477250" cy="460375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 err="1">
                <a:solidFill>
                  <a:schemeClr val="bg2"/>
                </a:solidFill>
                <a:latin typeface="Arial Black" pitchFamily="34" charset="0"/>
              </a:rPr>
              <a:t>Nanocomposants</a:t>
            </a: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 pour la détection ultra-sensible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175" y="3152775"/>
            <a:ext cx="8386763" cy="1327150"/>
          </a:xfrm>
          <a:prstGeom prst="rect">
            <a:avLst/>
          </a:prstGeom>
          <a:solidFill>
            <a:srgbClr val="E3BBC2"/>
          </a:solidFill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Comic Sans MS" pitchFamily="66" charset="0"/>
              </a:rPr>
              <a:t>Les  orientations :</a:t>
            </a:r>
          </a:p>
          <a:p>
            <a:pPr marL="531813" lvl="3">
              <a:buFont typeface="Arial" pitchFamily="34" charset="0"/>
              <a:buChar char="•"/>
              <a:defRPr/>
            </a:pPr>
            <a:r>
              <a:rPr lang="en-US" sz="1600" dirty="0">
                <a:latin typeface="Comic Sans MS" pitchFamily="66" charset="0"/>
              </a:rPr>
              <a:t>Diminution </a:t>
            </a:r>
            <a:r>
              <a:rPr lang="en-US" sz="1600" dirty="0" err="1">
                <a:latin typeface="Comic Sans MS" pitchFamily="66" charset="0"/>
              </a:rPr>
              <a:t>d’échelle</a:t>
            </a:r>
            <a:r>
              <a:rPr lang="en-US" sz="1600" dirty="0">
                <a:latin typeface="Comic Sans MS" pitchFamily="66" charset="0"/>
              </a:rPr>
              <a:t> pour augmenter la </a:t>
            </a:r>
            <a:r>
              <a:rPr lang="en-US" sz="1600" dirty="0" err="1">
                <a:latin typeface="Comic Sans MS" pitchFamily="66" charset="0"/>
              </a:rPr>
              <a:t>sensibilité</a:t>
            </a:r>
            <a:r>
              <a:rPr lang="en-US" sz="1600" dirty="0">
                <a:latin typeface="Comic Sans MS" pitchFamily="66" charset="0"/>
              </a:rPr>
              <a:t> des </a:t>
            </a:r>
            <a:r>
              <a:rPr lang="en-US" sz="1600" dirty="0" err="1">
                <a:latin typeface="Comic Sans MS" pitchFamily="66" charset="0"/>
              </a:rPr>
              <a:t>capteurs</a:t>
            </a:r>
            <a:r>
              <a:rPr lang="en-US" sz="1600" dirty="0">
                <a:latin typeface="Comic Sans MS" pitchFamily="66" charset="0"/>
              </a:rPr>
              <a:t>, e.g. NEMS </a:t>
            </a:r>
            <a:r>
              <a:rPr lang="en-US" sz="1600" dirty="0" err="1">
                <a:latin typeface="Comic Sans MS" pitchFamily="66" charset="0"/>
              </a:rPr>
              <a:t>piezo</a:t>
            </a:r>
            <a:r>
              <a:rPr lang="en-US" sz="1600" dirty="0">
                <a:latin typeface="Comic Sans MS" pitchFamily="66" charset="0"/>
              </a:rPr>
              <a:t>, </a:t>
            </a:r>
            <a:r>
              <a:rPr lang="en-US" sz="1600" dirty="0" err="1">
                <a:latin typeface="Comic Sans MS" pitchFamily="66" charset="0"/>
              </a:rPr>
              <a:t>nano</a:t>
            </a:r>
            <a:r>
              <a:rPr lang="en-US" sz="1600" dirty="0">
                <a:latin typeface="Comic Sans MS" pitchFamily="66" charset="0"/>
              </a:rPr>
              <a:t>-FET</a:t>
            </a:r>
          </a:p>
          <a:p>
            <a:pPr marL="531813" lvl="3">
              <a:buFont typeface="Arial" pitchFamily="34" charset="0"/>
              <a:buChar char="•"/>
              <a:defRPr/>
            </a:pPr>
            <a:r>
              <a:rPr lang="en-US" sz="1600" dirty="0">
                <a:latin typeface="Comic Sans MS" pitchFamily="66" charset="0"/>
              </a:rPr>
              <a:t>Conception des </a:t>
            </a:r>
            <a:r>
              <a:rPr lang="en-US" sz="1600" dirty="0" err="1">
                <a:latin typeface="Comic Sans MS" pitchFamily="66" charset="0"/>
              </a:rPr>
              <a:t>composants</a:t>
            </a:r>
            <a:r>
              <a:rPr lang="en-US" sz="1600" dirty="0">
                <a:latin typeface="Comic Sans MS" pitchFamily="66" charset="0"/>
              </a:rPr>
              <a:t> du </a:t>
            </a:r>
            <a:r>
              <a:rPr lang="en-US" sz="1600" dirty="0" err="1">
                <a:latin typeface="Comic Sans MS" pitchFamily="66" charset="0"/>
              </a:rPr>
              <a:t>futur</a:t>
            </a:r>
            <a:r>
              <a:rPr lang="en-US" sz="1600" dirty="0">
                <a:latin typeface="Comic Sans MS" pitchFamily="66" charset="0"/>
              </a:rPr>
              <a:t> ?</a:t>
            </a:r>
          </a:p>
          <a:p>
            <a:pPr marL="531813" lvl="3">
              <a:buFont typeface="Arial" pitchFamily="34" charset="0"/>
              <a:buChar char="•"/>
              <a:defRPr/>
            </a:pPr>
            <a:r>
              <a:rPr lang="en-US" sz="1600" dirty="0" err="1">
                <a:latin typeface="Comic Sans MS" pitchFamily="66" charset="0"/>
              </a:rPr>
              <a:t>Intégration</a:t>
            </a:r>
            <a:r>
              <a:rPr lang="en-US" sz="1600" dirty="0">
                <a:latin typeface="Comic Sans MS" pitchFamily="66" charset="0"/>
              </a:rPr>
              <a:t> ultra-haute </a:t>
            </a:r>
            <a:r>
              <a:rPr lang="en-US" sz="1600" dirty="0" err="1">
                <a:latin typeface="Comic Sans MS" pitchFamily="66" charset="0"/>
              </a:rPr>
              <a:t>densité</a:t>
            </a:r>
            <a:r>
              <a:rPr lang="en-US" sz="1600" dirty="0">
                <a:latin typeface="Comic Sans MS" pitchFamily="66" charset="0"/>
              </a:rPr>
              <a:t> de </a:t>
            </a:r>
            <a:r>
              <a:rPr lang="en-US" sz="1600" dirty="0" err="1">
                <a:latin typeface="Comic Sans MS" pitchFamily="66" charset="0"/>
              </a:rPr>
              <a:t>systèmes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d’analyse</a:t>
            </a:r>
            <a:r>
              <a:rPr lang="en-US" sz="1600" dirty="0">
                <a:latin typeface="Comic Sans MS" pitchFamily="66" charset="0"/>
              </a:rPr>
              <a:t> ?</a:t>
            </a:r>
          </a:p>
        </p:txBody>
      </p:sp>
      <p:sp>
        <p:nvSpPr>
          <p:cNvPr id="18435" name="ZoneTexte 4"/>
          <p:cNvSpPr txBox="1">
            <a:spLocks noChangeArrowheads="1"/>
          </p:cNvSpPr>
          <p:nvPr/>
        </p:nvSpPr>
        <p:spPr bwMode="auto">
          <a:xfrm>
            <a:off x="519113" y="1036638"/>
            <a:ext cx="8378825" cy="1477962"/>
          </a:xfrm>
          <a:prstGeom prst="rect">
            <a:avLst/>
          </a:prstGeom>
          <a:solidFill>
            <a:srgbClr val="E3BBC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990033"/>
                </a:solidFill>
                <a:latin typeface="Comic Sans MS" pitchFamily="66" charset="0"/>
              </a:rPr>
              <a:t>Les enjeux/Objectifs:</a:t>
            </a:r>
          </a:p>
          <a:p>
            <a:r>
              <a:rPr lang="fr-FR">
                <a:solidFill>
                  <a:srgbClr val="990033"/>
                </a:solidFill>
                <a:latin typeface="Comic Sans MS" pitchFamily="66" charset="0"/>
              </a:rPr>
              <a:t>	- le diagnostic précoce</a:t>
            </a:r>
          </a:p>
          <a:p>
            <a:r>
              <a:rPr lang="fr-FR">
                <a:solidFill>
                  <a:srgbClr val="990033"/>
                </a:solidFill>
                <a:latin typeface="Comic Sans MS" pitchFamily="66" charset="0"/>
              </a:rPr>
              <a:t>	- l’intégration complète et multifonctionnelle: c’est un verrou non encore résolu, clé du succès industriel/commercial/sociétal</a:t>
            </a:r>
          </a:p>
          <a:p>
            <a:r>
              <a:rPr lang="fr-FR">
                <a:solidFill>
                  <a:srgbClr val="990033"/>
                </a:solidFill>
                <a:latin typeface="Comic Sans MS" pitchFamily="66" charset="0"/>
              </a:rPr>
              <a:t>	- définir et implémenter les fonctions clés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34850" y="1133343"/>
            <a:ext cx="837127" cy="4868214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Modélisation  des interactions du et avec le vivant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 Box 43"/>
          <p:cNvSpPr txBox="1">
            <a:spLocks noChangeArrowheads="1"/>
          </p:cNvSpPr>
          <p:nvPr/>
        </p:nvSpPr>
        <p:spPr bwMode="auto">
          <a:xfrm>
            <a:off x="2714625" y="346075"/>
            <a:ext cx="3611563" cy="460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>
                <a:solidFill>
                  <a:schemeClr val="bg2"/>
                </a:solidFill>
                <a:latin typeface="Arial Black" pitchFamily="34" charset="0"/>
              </a:rPr>
              <a:t>Axes de prospective</a:t>
            </a:r>
            <a:endParaRPr lang="fr-FR" sz="2400" dirty="0">
              <a:solidFill>
                <a:schemeClr val="bg2"/>
              </a:solidFill>
              <a:latin typeface="Arial Black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107576" y="1223495"/>
          <a:ext cx="5151549" cy="334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lipse 3"/>
          <p:cNvSpPr/>
          <p:nvPr/>
        </p:nvSpPr>
        <p:spPr>
          <a:xfrm>
            <a:off x="1970088" y="4881563"/>
            <a:ext cx="3413125" cy="11715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682F"/>
                </a:solidFill>
              </a:rPr>
              <a:t>Instrumentation </a:t>
            </a:r>
            <a:r>
              <a:rPr lang="fr-FR" dirty="0" err="1">
                <a:solidFill>
                  <a:srgbClr val="00682F"/>
                </a:solidFill>
              </a:rPr>
              <a:t>multi-fonctionnelle</a:t>
            </a:r>
            <a:r>
              <a:rPr lang="fr-FR" dirty="0">
                <a:solidFill>
                  <a:srgbClr val="00682F"/>
                </a:solidFill>
              </a:rPr>
              <a:t> pour le patient</a:t>
            </a:r>
            <a:endParaRPr lang="fr-FR" dirty="0">
              <a:solidFill>
                <a:srgbClr val="00682F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3490913" y="4249738"/>
            <a:ext cx="436562" cy="8382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821363" y="3040063"/>
            <a:ext cx="2601912" cy="1828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Instrumentation pour la biologie fondamentale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078538" y="1287463"/>
            <a:ext cx="2563812" cy="1377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Technologies bio-inspirées</a:t>
            </a:r>
            <a:endParaRPr lang="fr-FR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 rot="20322571">
            <a:off x="4694238" y="2227263"/>
            <a:ext cx="1557337" cy="2413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Flèche gauche 15"/>
          <p:cNvSpPr/>
          <p:nvPr/>
        </p:nvSpPr>
        <p:spPr>
          <a:xfrm rot="16767676">
            <a:off x="6580188" y="2932113"/>
            <a:ext cx="1090612" cy="2016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Flèche gauche 17"/>
          <p:cNvSpPr/>
          <p:nvPr/>
        </p:nvSpPr>
        <p:spPr>
          <a:xfrm rot="18672169">
            <a:off x="3977481" y="4239419"/>
            <a:ext cx="1878013" cy="21272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Double flèche verticale 18"/>
          <p:cNvSpPr/>
          <p:nvPr/>
        </p:nvSpPr>
        <p:spPr>
          <a:xfrm rot="7184700">
            <a:off x="5389562" y="2713038"/>
            <a:ext cx="327025" cy="1498600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lèche gauche 20"/>
          <p:cNvSpPr/>
          <p:nvPr/>
        </p:nvSpPr>
        <p:spPr>
          <a:xfrm rot="18672169">
            <a:off x="5537994" y="2786856"/>
            <a:ext cx="1330325" cy="182563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223963" y="1751013"/>
            <a:ext cx="695325" cy="309562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1220788" y="27543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1231900" y="3821113"/>
            <a:ext cx="695325" cy="307975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Flèche droite 26"/>
          <p:cNvSpPr/>
          <p:nvPr/>
        </p:nvSpPr>
        <p:spPr>
          <a:xfrm>
            <a:off x="1243013" y="5067300"/>
            <a:ext cx="695325" cy="309563"/>
          </a:xfrm>
          <a:prstGeom prst="rightArrow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1060</Words>
  <Application>Microsoft Office PowerPoint</Application>
  <PresentationFormat>Affichage à l'écran (4:3)</PresentationFormat>
  <Paragraphs>174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Modèle de conception</vt:lpstr>
      </vt:variant>
      <vt:variant>
        <vt:i4>3</vt:i4>
      </vt:variant>
      <vt:variant>
        <vt:lpstr>Titres des diapositives</vt:lpstr>
      </vt:variant>
      <vt:variant>
        <vt:i4>22</vt:i4>
      </vt:variant>
    </vt:vector>
  </HeadingPairs>
  <TitlesOfParts>
    <vt:vector size="29" baseType="lpstr">
      <vt:lpstr>Georgia</vt:lpstr>
      <vt:lpstr>Arial</vt:lpstr>
      <vt:lpstr>Comic Sans MS</vt:lpstr>
      <vt:lpstr>Arial Black</vt:lpstr>
      <vt:lpstr>Modèle par défaut</vt:lpstr>
      <vt:lpstr>Modèle par défaut</vt:lpstr>
      <vt:lpstr>Modèle par défaut</vt:lpstr>
      <vt:lpstr>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Company>LAAS-CNRS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adminmilan</dc:creator>
  <cp:lastModifiedBy>AMGue</cp:lastModifiedBy>
  <cp:revision>99</cp:revision>
  <dcterms:created xsi:type="dcterms:W3CDTF">2008-12-30T15:35:19Z</dcterms:created>
  <dcterms:modified xsi:type="dcterms:W3CDTF">2009-04-21T06:55:14Z</dcterms:modified>
</cp:coreProperties>
</file>